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1383" r:id="rId2"/>
    <p:sldId id="1384" r:id="rId3"/>
  </p:sldIdLst>
  <p:sldSz cx="1008062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E9EDF4"/>
    <a:srgbClr val="FFFF99"/>
    <a:srgbClr val="9999FF"/>
    <a:srgbClr val="CCCCFF"/>
    <a:srgbClr val="CC99FF"/>
    <a:srgbClr val="CC66FF"/>
    <a:srgbClr val="00863D"/>
    <a:srgbClr val="FFE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2776" autoAdjust="0"/>
  </p:normalViewPr>
  <p:slideViewPr>
    <p:cSldViewPr snapToGrid="0">
      <p:cViewPr varScale="1">
        <p:scale>
          <a:sx n="86" d="100"/>
          <a:sy n="86" d="100"/>
        </p:scale>
        <p:origin x="1286" y="53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notesViewPr>
    <p:cSldViewPr snapToGrid="0">
      <p:cViewPr varScale="1">
        <p:scale>
          <a:sx n="60" d="100"/>
          <a:sy n="60" d="100"/>
        </p:scale>
        <p:origin x="3197" y="3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2950375" cy="497367"/>
          </a:xfrm>
          <a:prstGeom prst="rect">
            <a:avLst/>
          </a:prstGeom>
        </p:spPr>
        <p:txBody>
          <a:bodyPr vert="horz" lIns="92207" tIns="46104" rIns="92207" bIns="461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4"/>
            <a:ext cx="2950374" cy="497367"/>
          </a:xfrm>
          <a:prstGeom prst="rect">
            <a:avLst/>
          </a:prstGeom>
        </p:spPr>
        <p:txBody>
          <a:bodyPr vert="horz" lIns="92207" tIns="46104" rIns="92207" bIns="46104" rtlCol="0"/>
          <a:lstStyle>
            <a:lvl1pPr algn="r">
              <a:defRPr sz="1200"/>
            </a:lvl1pPr>
          </a:lstStyle>
          <a:p>
            <a:fld id="{2AF1EE54-D693-47C7-852F-2F2A10E3ED8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375"/>
            <a:ext cx="2950375" cy="497366"/>
          </a:xfrm>
          <a:prstGeom prst="rect">
            <a:avLst/>
          </a:prstGeom>
        </p:spPr>
        <p:txBody>
          <a:bodyPr vert="horz" lIns="92207" tIns="46104" rIns="92207" bIns="461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5"/>
            <a:ext cx="2950374" cy="497366"/>
          </a:xfrm>
          <a:prstGeom prst="rect">
            <a:avLst/>
          </a:prstGeom>
        </p:spPr>
        <p:txBody>
          <a:bodyPr vert="horz" lIns="92207" tIns="46104" rIns="92207" bIns="46104" rtlCol="0" anchor="b"/>
          <a:lstStyle>
            <a:lvl1pPr algn="r">
              <a:defRPr sz="1200"/>
            </a:lvl1pPr>
          </a:lstStyle>
          <a:p>
            <a:fld id="{FFC0CE4D-DE6E-42BC-A5A9-C1567DFB3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270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7" y="4"/>
            <a:ext cx="2949575" cy="496888"/>
          </a:xfrm>
          <a:prstGeom prst="rect">
            <a:avLst/>
          </a:prstGeom>
        </p:spPr>
        <p:txBody>
          <a:bodyPr vert="horz" lIns="91286" tIns="45643" rIns="91286" bIns="45643" rtlCol="0"/>
          <a:lstStyle>
            <a:lvl1pPr algn="l">
              <a:defRPr sz="1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63" y="4"/>
            <a:ext cx="2949575" cy="496888"/>
          </a:xfrm>
          <a:prstGeom prst="rect">
            <a:avLst/>
          </a:prstGeom>
        </p:spPr>
        <p:txBody>
          <a:bodyPr vert="horz" lIns="91286" tIns="45643" rIns="91286" bIns="45643" rtlCol="0"/>
          <a:lstStyle>
            <a:lvl1pPr algn="r">
              <a:defRPr sz="1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B32EF7B2-CA44-4A08-9C58-11B74CE810A2}" type="datetimeFigureOut">
              <a:rPr lang="ja-JP" altLang="en-US" smtClean="0"/>
              <a:pPr/>
              <a:t>2019/6/28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163" y="746125"/>
            <a:ext cx="5476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6" tIns="45643" rIns="91286" bIns="456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21227"/>
            <a:ext cx="5445125" cy="4471988"/>
          </a:xfrm>
          <a:prstGeom prst="rect">
            <a:avLst/>
          </a:prstGeom>
        </p:spPr>
        <p:txBody>
          <a:bodyPr vert="horz" lIns="91286" tIns="45643" rIns="91286" bIns="45643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7" y="9440887"/>
            <a:ext cx="2949575" cy="496887"/>
          </a:xfrm>
          <a:prstGeom prst="rect">
            <a:avLst/>
          </a:prstGeom>
        </p:spPr>
        <p:txBody>
          <a:bodyPr vert="horz" lIns="91286" tIns="45643" rIns="91286" bIns="45643" rtlCol="0" anchor="b"/>
          <a:lstStyle>
            <a:lvl1pPr algn="l">
              <a:defRPr sz="1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63" y="9440887"/>
            <a:ext cx="2949575" cy="496887"/>
          </a:xfrm>
          <a:prstGeom prst="rect">
            <a:avLst/>
          </a:prstGeom>
        </p:spPr>
        <p:txBody>
          <a:bodyPr vert="horz" lIns="91286" tIns="45643" rIns="91286" bIns="45643" rtlCol="0" anchor="b"/>
          <a:lstStyle>
            <a:lvl1pPr algn="r">
              <a:defRPr sz="1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99A291D1-1B39-4F22-95FC-C505104FF1F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3510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291D1-1B39-4F22-95FC-C505104FF1F5}" type="slidenum">
              <a:rPr lang="ja-JP" altLang="en-US" smtClean="0">
                <a:solidFill>
                  <a:prstClr val="black"/>
                </a:solidFill>
              </a:rPr>
              <a:pPr/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62" y="2130692"/>
            <a:ext cx="8568531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101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2014/8/8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84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46" y="274644"/>
            <a:ext cx="90725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46" y="1600235"/>
            <a:ext cx="90725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2" y="6356599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2014/8/8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21" y="6356599"/>
            <a:ext cx="319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9" y="6356599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81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12330"/>
              </p:ext>
            </p:extLst>
          </p:nvPr>
        </p:nvGraphicFramePr>
        <p:xfrm>
          <a:off x="192567" y="2136479"/>
          <a:ext cx="9690494" cy="4561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196"/>
                <a:gridCol w="8130728"/>
                <a:gridCol w="591570"/>
              </a:tblGrid>
              <a:tr h="382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都道府県名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（管内団体数）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会員（地方公共団体）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自治体</a:t>
                      </a:r>
                      <a:endParaRPr lang="en-US" altLang="ja-JP" sz="105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参加率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札幌市、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網走市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、倶知安町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古平町、鷹栖町、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東川町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八戸市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、今別町、蓬田村、外ヶ浜町、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中泊町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、六ヶ所村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宮古市、花巻市、北上市、一関市、八幡平市、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奥州市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、滝沢市、矢巾町、金ケ崎町、一戸町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石巻市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、大崎市、女川町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大館市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、大仙市、に</a:t>
                      </a:r>
                      <a:r>
                        <a:rPr lang="ja-JP" altLang="en-US" sz="950" kern="10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かほ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山形市、鶴岡市、酒田市、長井市、南陽市、高畠町、川西町、三川町、遊佐町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会津若松市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、郡山市、白河市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、相馬市、田村市、伊達市、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桑折町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、大玉村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、檜枝岐村、南会津町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、会津坂下町、湯川村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、西郷村、泉崎村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、矢吹町、矢祭町、鮫川村、三春町、広野町、楢葉町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水戸市、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日立市、古河市、常総市、常陸太田市、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北茨城市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、笠間市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取手市、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牛久市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、鹿嶋市、潮来市、那珂市、筑西市、八千代町、利根町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宇都宮市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、足利市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栃木市、日光市、小山市、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真岡市、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矢板市、那須烏山市、上三川町、益子町、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茂木町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、市貝町、野木町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前橋市、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高崎市、伊勢崎市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、太田市、館林市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、渋川市、安中市、榛東村、吉岡町、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下仁田町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、甘楽町、長野原町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、嬬恋村、草津町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川越市、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川口市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、所沢市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春日部市、狭山市、鴻巣市、深谷市、草加市、入間市、志木市、久喜市、富士見市、蓮田市、坂戸市、三芳町、滑川町、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吉見町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市川市、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船橋市、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茂原市、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成田市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、東金市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習志野市、君津市、浦安市、香取市、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いすみ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市、酒々井町、栄町、横芝光町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、長柄町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長南町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、大多喜町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港区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目黒区、大田区、世田谷区、渋谷区、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中野区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、豊島区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葛飾区、江戸川区、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八王子市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、立川市、三鷹市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町田市、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日野市、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あきる野市、西東京市、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奥多摩町、八丈町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横浜市、川崎市、相模原市、横須賀市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平塚市、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茅ヶ崎市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、伊勢原市、海老名市、箱根町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三条市、柏崎市、見附市、糸魚川市、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魚沼市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、胎内市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氷見市、射水市、舟橋村、上市町、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立山町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小松市、津幡町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鯖江市、あわら市、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越前市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、坂井市、南越前町、越前町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富士吉田市、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南アルプス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市、北杜市、甲斐市、中央市、市川三郷町、身延町、富士川町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、西桂町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、鳴沢村、小菅村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41%</a:t>
                      </a:r>
                    </a:p>
                  </a:txBody>
                  <a:tcPr marL="0" marR="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松本市、上田市、岡谷市、諏訪市、須坂市、伊那市、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大町市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、塩尻市、佐久市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千曲市、東御市、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小海町、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南牧村、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佐久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穂町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原村、箕輪町、阿智村、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喬木村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、大桑村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、山ノ内町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、信濃町、飯綱町、栄村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大垣市、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高山市、関市、美濃市、瑞浪市、美濃加茂市、各務原市、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可児市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、山県市、本巣市、下呂市、白川町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192567" y="219936"/>
            <a:ext cx="9690494" cy="430689"/>
          </a:xfrm>
          <a:prstGeom prst="roundRect">
            <a:avLst>
              <a:gd name="adj" fmla="val 21125"/>
            </a:avLst>
          </a:prstGeom>
          <a:gradFill rotWithShape="1">
            <a:gsLst>
              <a:gs pos="0">
                <a:srgbClr val="FF9933"/>
              </a:gs>
              <a:gs pos="50000">
                <a:schemeClr val="bg1"/>
              </a:gs>
              <a:gs pos="100000">
                <a:srgbClr val="FF9933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 lIns="67080" tIns="33541" rIns="67080" bIns="33541" anchor="ctr"/>
          <a:lstStyle/>
          <a:p>
            <a:pPr algn="ctr" defTabSz="843906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マイキープラットフォーム運用協議会参加自治体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一覧（１／２）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393260"/>
              </p:ext>
            </p:extLst>
          </p:nvPr>
        </p:nvGraphicFramePr>
        <p:xfrm>
          <a:off x="192567" y="1075304"/>
          <a:ext cx="9690494" cy="636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90494"/>
              </a:tblGrid>
              <a:tr h="263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参加団体</a:t>
                      </a:r>
                      <a:endParaRPr lang="en-US" altLang="ja-JP" sz="105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3731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北海道、青森県、宮城県、</a:t>
                      </a:r>
                      <a:r>
                        <a:rPr kumimoji="1"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秋田県、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山形県、福島県、茨城県、栃木県、</a:t>
                      </a:r>
                      <a:r>
                        <a:rPr kumimoji="1"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群馬県、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埼玉県、新潟県、富山県、石川県、山梨県、長野県、岐阜県、滋賀県、京都府、大阪府、奈良県、和歌山県、鳥取県、島根県、岡山県、広島県、山口県、徳島県、香川県、愛媛県、高知県、福岡県、佐賀県、長崎県、熊本県、大分県、宮崎県、鹿児島県、沖縄県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92567" y="798305"/>
            <a:ext cx="2217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＜都道府県：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団体（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80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.8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％）＞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567" y="1859479"/>
            <a:ext cx="2294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＜市区町村：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494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28.3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％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）＞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7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9844"/>
              </p:ext>
            </p:extLst>
          </p:nvPr>
        </p:nvGraphicFramePr>
        <p:xfrm>
          <a:off x="192567" y="809616"/>
          <a:ext cx="9690494" cy="5721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819"/>
                <a:gridCol w="8162945"/>
                <a:gridCol w="563730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都道府県名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（管内団体数）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会員（地方公共団体）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自治体</a:t>
                      </a:r>
                      <a:endParaRPr lang="en-US" altLang="ja-JP" sz="105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参加率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富士宮市、富士市、掛川市、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藤枝市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袋井市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、湖西市、菊川市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7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豊橋市、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一宮市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半田市、豊田市、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犬山市、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小牧市、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東海市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、大府市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知立市、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尾張旭市、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田原市、北名古屋市、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東郷町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、大口町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7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津市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名張市、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鳥羽市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、熊野市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950" kern="10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いなべ市、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大紀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7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大津市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、草津市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甲賀市、高島市、愛荘町、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多賀町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32%</a:t>
                      </a:r>
                    </a:p>
                  </a:txBody>
                  <a:tcPr marL="0" marR="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福知山市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、舞鶴市、綾部市、宮津市、亀岡市、城陽市、八幡市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、京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田辺市、京丹後市、南丹市、木津川市、井手町、宇治田原町、笠置町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、和束町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、精華町、南山城村、京丹波町、伊根町、与謝野町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岸和田市、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池田市、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貝塚市、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枚方市、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茨木市、八尾市、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泉佐野市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、寝屋川市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柏原市、藤井寺市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四條畷市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、忠岡町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神戸市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、尼崎市、西脇市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、三木市、川西市、三田市、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南あわじ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淡路市、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宍粟市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天理市、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葛城市、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斑鳩町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、田原本町、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高取町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、明日香村、上牧町、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王寺町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、広陵町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、橋本市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九度山町、湯浅町、広川町、有田川町、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白浜町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鳥取市、米子市、若桜町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松江市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、出雲市、西ノ島町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倉敷市、玉野市、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井原市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、備前市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赤磐市、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真庭市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、美作市、浅口市、新庄村、勝央町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、西粟倉村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、久米南町、美咲町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呉市、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竹原市、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福山市、東広島市、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安芸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太田町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下関市、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宇部市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、山口市、下松市、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岩国市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、光市、長門市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、鳴門市、小松島市、吉野川市、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勝浦町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、上勝町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高松市、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丸亀市、善通寺市、観音寺市、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東かがわ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市、三豊市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小豆島町、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三木町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、宇多津町、多度津町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松山市、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今治市、宇和島市、八幡浜市、新居浜市、西条市、大洲市、伊予市、四国中央市、西予市、東温市、上島町、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久万高原町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、松前町、砥部町、内子町、伊方町、松野町、鬼北町、愛南町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南国市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、須崎市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田野町、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芸西村、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大豊町、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土佐町、仁淀川町、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中土佐町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、三原村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柳川市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、八女市、大川市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筑紫野市、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宗像市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広川町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、川崎町、福智町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唐津市、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多久市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、伊万里市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鹿島市、みやき町、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江北町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島原市、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大村市、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平戸市、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松浦市、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壱岐市、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五島市、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東彼杵町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、波佐見町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38%</a:t>
                      </a: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八代市、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荒尾市、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玉名市、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菊池市、宇城市、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阿蘇市、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合志市、玉東町、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南関町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、長洲町、和水町、小国町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御船町、嘉島町、相良村、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山江村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、球磨村、苓北町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中津市、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臼杵市、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竹田市、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杵築市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、豊後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大野市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、由布市、日出町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都城市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、日南市、小林市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日向市、串間市、西都市、えびの市、新富町、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川南町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鹿児島市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、鹿屋市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枕崎市、阿久根市、出水市、指宿市、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西之表市、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垂水市、薩摩川内市、日置市、曽於市、</a:t>
                      </a:r>
                      <a:r>
                        <a:rPr lang="ja-JP" altLang="en-US" sz="950" kern="10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いちき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串木野市、南さつま市、志布志市、奄美市、南九州市、三島村、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さつま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町、長島町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湧水町、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大崎町、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東串良町、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錦江町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、南大隅町、肝付町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南種子町、屋久島町、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龍郷町</a:t>
                      </a: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、喜界町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天城町、伊仙町、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和泊町</a:t>
                      </a: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、知名町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77%</a:t>
                      </a:r>
                      <a:endParaRPr lang="en-US" altLang="ja-JP" sz="105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5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那覇市、宜野湾市、豊見城市、宮古島市、伊江村、</a:t>
                      </a:r>
                      <a:r>
                        <a:rPr lang="ja-JP" sz="95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与那国町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192567" y="219936"/>
            <a:ext cx="9690494" cy="430689"/>
          </a:xfrm>
          <a:prstGeom prst="roundRect">
            <a:avLst>
              <a:gd name="adj" fmla="val 21125"/>
            </a:avLst>
          </a:prstGeom>
          <a:gradFill rotWithShape="1">
            <a:gsLst>
              <a:gs pos="0">
                <a:srgbClr val="FF9933"/>
              </a:gs>
              <a:gs pos="50000">
                <a:schemeClr val="bg1"/>
              </a:gs>
              <a:gs pos="100000">
                <a:srgbClr val="FF9933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 lIns="67080" tIns="33541" rIns="67080" bIns="33541" anchor="ctr"/>
          <a:lstStyle/>
          <a:p>
            <a:pPr algn="ctr" defTabSz="843906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マイキープラットフォーム運用協議会参加自治体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一覧（２／２）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40000" y="6553065"/>
            <a:ext cx="4271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合計　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３２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29.7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％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）（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令和元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現在）</a:t>
            </a:r>
            <a:endParaRPr kumimoji="1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1320005"/>
      </p:ext>
    </p:extLst>
  </p:cSld>
  <p:clrMapOvr>
    <a:masterClrMapping/>
  </p:clrMapOvr>
</p:sld>
</file>

<file path=ppt/theme/theme1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 fontAlgn="auto">
          <a:spcBef>
            <a:spcPts val="0"/>
          </a:spcBef>
          <a:spcAft>
            <a:spcPts val="0"/>
          </a:spcAft>
          <a:defRPr b="1" u="sng" dirty="0">
            <a:solidFill>
              <a:prstClr val="black"/>
            </a:solidFill>
            <a:latin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40525</TotalTime>
  <Words>1437</Words>
  <Application>Microsoft Office PowerPoint</Application>
  <PresentationFormat>ユーザー設定</PresentationFormat>
  <Paragraphs>159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Times New Roman</vt:lpstr>
      <vt:lpstr>4_デザインの設定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Administrator</cp:lastModifiedBy>
  <cp:revision>3116</cp:revision>
  <cp:lastPrinted>2019-03-26T11:32:35Z</cp:lastPrinted>
  <dcterms:created xsi:type="dcterms:W3CDTF">2013-02-27T01:51:24Z</dcterms:created>
  <dcterms:modified xsi:type="dcterms:W3CDTF">2019-06-28T01:04:36Z</dcterms:modified>
</cp:coreProperties>
</file>