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7" r:id="rId1"/>
  </p:sldMasterIdLst>
  <p:notesMasterIdLst>
    <p:notesMasterId r:id="rId23"/>
  </p:notesMasterIdLst>
  <p:handoutMasterIdLst>
    <p:handoutMasterId r:id="rId24"/>
  </p:handoutMasterIdLst>
  <p:sldIdLst>
    <p:sldId id="1459" r:id="rId2"/>
    <p:sldId id="1461" r:id="rId3"/>
    <p:sldId id="1476" r:id="rId4"/>
    <p:sldId id="1479" r:id="rId5"/>
    <p:sldId id="1472" r:id="rId6"/>
    <p:sldId id="1473" r:id="rId7"/>
    <p:sldId id="1478" r:id="rId8"/>
    <p:sldId id="1464" r:id="rId9"/>
    <p:sldId id="1465" r:id="rId10"/>
    <p:sldId id="1446" r:id="rId11"/>
    <p:sldId id="1462" r:id="rId12"/>
    <p:sldId id="1482" r:id="rId13"/>
    <p:sldId id="1483" r:id="rId14"/>
    <p:sldId id="1477" r:id="rId15"/>
    <p:sldId id="1455" r:id="rId16"/>
    <p:sldId id="1450" r:id="rId17"/>
    <p:sldId id="1442" r:id="rId18"/>
    <p:sldId id="1451" r:id="rId19"/>
    <p:sldId id="1452" r:id="rId20"/>
    <p:sldId id="1453" r:id="rId21"/>
    <p:sldId id="1454" r:id="rId22"/>
  </p:sldIdLst>
  <p:sldSz cx="10080625"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75" userDrawn="1">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E9EDF4"/>
    <a:srgbClr val="FFFF99"/>
    <a:srgbClr val="9999FF"/>
    <a:srgbClr val="CCCCFF"/>
    <a:srgbClr val="CC99FF"/>
    <a:srgbClr val="CC66FF"/>
    <a:srgbClr val="00863D"/>
    <a:srgbClr val="FFEB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79" autoAdjust="0"/>
    <p:restoredTop sz="92615" autoAdjust="0"/>
  </p:normalViewPr>
  <p:slideViewPr>
    <p:cSldViewPr snapToGrid="0">
      <p:cViewPr varScale="1">
        <p:scale>
          <a:sx n="79" d="100"/>
          <a:sy n="79" d="100"/>
        </p:scale>
        <p:origin x="1526" y="72"/>
      </p:cViewPr>
      <p:guideLst>
        <p:guide orient="horz" pos="2160"/>
        <p:guide pos="3175"/>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1152"/>
    </p:cViewPr>
  </p:sorterViewPr>
  <p:notesViewPr>
    <p:cSldViewPr snapToGrid="0">
      <p:cViewPr varScale="1">
        <p:scale>
          <a:sx n="60" d="100"/>
          <a:sy n="60" d="100"/>
        </p:scale>
        <p:origin x="3197" y="38"/>
      </p:cViewPr>
      <p:guideLst>
        <p:guide orient="horz" pos="3130"/>
        <p:guide pos="2144"/>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0" y="5"/>
            <a:ext cx="2950375" cy="497367"/>
          </a:xfrm>
          <a:prstGeom prst="rect">
            <a:avLst/>
          </a:prstGeom>
        </p:spPr>
        <p:txBody>
          <a:bodyPr vert="horz" lIns="92199" tIns="46100" rIns="92199" bIns="46100" rtlCol="0"/>
          <a:lstStyle>
            <a:lvl1pPr algn="l">
              <a:defRPr sz="1200"/>
            </a:lvl1pPr>
          </a:lstStyle>
          <a:p>
            <a:endParaRPr kumimoji="1" lang="ja-JP" altLang="en-US">
              <a:latin typeface="ＭＳ ゴシック" panose="020B0609070205080204" pitchFamily="49" charset="-128"/>
              <a:ea typeface="ＭＳ ゴシック" panose="020B0609070205080204" pitchFamily="49" charset="-128"/>
            </a:endParaRPr>
          </a:p>
        </p:txBody>
      </p:sp>
      <p:sp>
        <p:nvSpPr>
          <p:cNvPr id="3" name="日付プレースホルダー 2"/>
          <p:cNvSpPr>
            <a:spLocks noGrp="1"/>
          </p:cNvSpPr>
          <p:nvPr>
            <p:ph type="dt" sz="quarter" idx="1"/>
          </p:nvPr>
        </p:nvSpPr>
        <p:spPr>
          <a:xfrm>
            <a:off x="3855221" y="5"/>
            <a:ext cx="2950374" cy="497367"/>
          </a:xfrm>
          <a:prstGeom prst="rect">
            <a:avLst/>
          </a:prstGeom>
        </p:spPr>
        <p:txBody>
          <a:bodyPr vert="horz" lIns="92199" tIns="46100" rIns="92199" bIns="46100" rtlCol="0"/>
          <a:lstStyle>
            <a:lvl1pPr algn="r">
              <a:defRPr sz="1200"/>
            </a:lvl1pPr>
          </a:lstStyle>
          <a:p>
            <a:fld id="{2AF1EE54-D693-47C7-852F-2F2A10E3ED8B}" type="datetimeFigureOut">
              <a:rPr kumimoji="1" lang="ja-JP" altLang="en-US" smtClean="0">
                <a:latin typeface="ＭＳ ゴシック" panose="020B0609070205080204" pitchFamily="49" charset="-128"/>
                <a:ea typeface="ＭＳ ゴシック" panose="020B0609070205080204" pitchFamily="49" charset="-128"/>
              </a:rPr>
              <a:t>2019/6/28</a:t>
            </a:fld>
            <a:endParaRPr kumimoji="1" lang="ja-JP" altLang="en-US">
              <a:latin typeface="ＭＳ ゴシック" panose="020B0609070205080204" pitchFamily="49" charset="-128"/>
              <a:ea typeface="ＭＳ ゴシック" panose="020B0609070205080204" pitchFamily="49" charset="-128"/>
            </a:endParaRPr>
          </a:p>
        </p:txBody>
      </p:sp>
      <p:sp>
        <p:nvSpPr>
          <p:cNvPr id="4" name="フッター プレースホルダー 3"/>
          <p:cNvSpPr>
            <a:spLocks noGrp="1"/>
          </p:cNvSpPr>
          <p:nvPr>
            <p:ph type="ftr" sz="quarter" idx="2"/>
          </p:nvPr>
        </p:nvSpPr>
        <p:spPr>
          <a:xfrm>
            <a:off x="10" y="9440375"/>
            <a:ext cx="2950375" cy="497366"/>
          </a:xfrm>
          <a:prstGeom prst="rect">
            <a:avLst/>
          </a:prstGeom>
        </p:spPr>
        <p:txBody>
          <a:bodyPr vert="horz" lIns="92199" tIns="46100" rIns="92199" bIns="46100" rtlCol="0" anchor="b"/>
          <a:lstStyle>
            <a:lvl1pPr algn="l">
              <a:defRPr sz="1200"/>
            </a:lvl1pPr>
          </a:lstStyle>
          <a:p>
            <a:endParaRPr kumimoji="1" lang="ja-JP" altLang="en-US">
              <a:latin typeface="ＭＳ ゴシック" panose="020B0609070205080204" pitchFamily="49" charset="-128"/>
              <a:ea typeface="ＭＳ ゴシック" panose="020B0609070205080204" pitchFamily="49" charset="-128"/>
            </a:endParaRPr>
          </a:p>
        </p:txBody>
      </p:sp>
      <p:sp>
        <p:nvSpPr>
          <p:cNvPr id="5" name="スライド番号プレースホルダー 4"/>
          <p:cNvSpPr>
            <a:spLocks noGrp="1"/>
          </p:cNvSpPr>
          <p:nvPr>
            <p:ph type="sldNum" sz="quarter" idx="3"/>
          </p:nvPr>
        </p:nvSpPr>
        <p:spPr>
          <a:xfrm>
            <a:off x="3855221" y="9440375"/>
            <a:ext cx="2950374" cy="497366"/>
          </a:xfrm>
          <a:prstGeom prst="rect">
            <a:avLst/>
          </a:prstGeom>
        </p:spPr>
        <p:txBody>
          <a:bodyPr vert="horz" lIns="92199" tIns="46100" rIns="92199" bIns="46100" rtlCol="0" anchor="b"/>
          <a:lstStyle>
            <a:lvl1pPr algn="r">
              <a:defRPr sz="1200"/>
            </a:lvl1pPr>
          </a:lstStyle>
          <a:p>
            <a:fld id="{FFC0CE4D-DE6E-42BC-A5A9-C1567DFB3627}" type="slidenum">
              <a:rPr kumimoji="1" lang="ja-JP" altLang="en-US" smtClean="0">
                <a:latin typeface="ＭＳ ゴシック" panose="020B0609070205080204" pitchFamily="49" charset="-128"/>
                <a:ea typeface="ＭＳ ゴシック" panose="020B0609070205080204" pitchFamily="49" charset="-128"/>
              </a:rPr>
              <a:t>‹#›</a:t>
            </a:fld>
            <a:endParaRPr kumimoji="1" lang="ja-JP" altLang="en-US">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2322707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8" y="4"/>
            <a:ext cx="2949575" cy="496888"/>
          </a:xfrm>
          <a:prstGeom prst="rect">
            <a:avLst/>
          </a:prstGeom>
        </p:spPr>
        <p:txBody>
          <a:bodyPr vert="horz" lIns="91278" tIns="45640" rIns="91278" bIns="45640" rtlCol="0"/>
          <a:lstStyle>
            <a:lvl1pPr algn="l">
              <a:defRPr sz="1200">
                <a:latin typeface="ＭＳ ゴシック" panose="020B0609070205080204" pitchFamily="49" charset="-128"/>
                <a:ea typeface="ＭＳ ゴシック" panose="020B0609070205080204" pitchFamily="49" charset="-128"/>
              </a:defRPr>
            </a:lvl1pPr>
          </a:lstStyle>
          <a:p>
            <a:endParaRPr lang="ja-JP" altLang="en-US"/>
          </a:p>
        </p:txBody>
      </p:sp>
      <p:sp>
        <p:nvSpPr>
          <p:cNvPr id="3" name="日付プレースホルダー 2"/>
          <p:cNvSpPr>
            <a:spLocks noGrp="1"/>
          </p:cNvSpPr>
          <p:nvPr>
            <p:ph type="dt" idx="1"/>
          </p:nvPr>
        </p:nvSpPr>
        <p:spPr>
          <a:xfrm>
            <a:off x="3856064" y="4"/>
            <a:ext cx="2949575" cy="496888"/>
          </a:xfrm>
          <a:prstGeom prst="rect">
            <a:avLst/>
          </a:prstGeom>
        </p:spPr>
        <p:txBody>
          <a:bodyPr vert="horz" lIns="91278" tIns="45640" rIns="91278" bIns="45640" rtlCol="0"/>
          <a:lstStyle>
            <a:lvl1pPr algn="r">
              <a:defRPr sz="1200">
                <a:latin typeface="ＭＳ ゴシック" panose="020B0609070205080204" pitchFamily="49" charset="-128"/>
                <a:ea typeface="ＭＳ ゴシック" panose="020B0609070205080204" pitchFamily="49" charset="-128"/>
              </a:defRPr>
            </a:lvl1pPr>
          </a:lstStyle>
          <a:p>
            <a:fld id="{B32EF7B2-CA44-4A08-9C58-11B74CE810A2}" type="datetimeFigureOut">
              <a:rPr lang="ja-JP" altLang="en-US" smtClean="0"/>
              <a:pPr/>
              <a:t>2019/6/28</a:t>
            </a:fld>
            <a:endParaRPr lang="ja-JP" altLang="en-US"/>
          </a:p>
        </p:txBody>
      </p:sp>
      <p:sp>
        <p:nvSpPr>
          <p:cNvPr id="4" name="スライド イメージ プレースホルダー 3"/>
          <p:cNvSpPr>
            <a:spLocks noGrp="1" noRot="1" noChangeAspect="1"/>
          </p:cNvSpPr>
          <p:nvPr>
            <p:ph type="sldImg" idx="2"/>
          </p:nvPr>
        </p:nvSpPr>
        <p:spPr>
          <a:xfrm>
            <a:off x="666750" y="746125"/>
            <a:ext cx="5473700" cy="3725863"/>
          </a:xfrm>
          <a:prstGeom prst="rect">
            <a:avLst/>
          </a:prstGeom>
          <a:noFill/>
          <a:ln w="12700">
            <a:solidFill>
              <a:prstClr val="black"/>
            </a:solidFill>
          </a:ln>
        </p:spPr>
        <p:txBody>
          <a:bodyPr vert="horz" lIns="91278" tIns="45640" rIns="91278" bIns="45640" rtlCol="0" anchor="ctr"/>
          <a:lstStyle/>
          <a:p>
            <a:endParaRPr lang="ja-JP" altLang="en-US"/>
          </a:p>
        </p:txBody>
      </p:sp>
      <p:sp>
        <p:nvSpPr>
          <p:cNvPr id="5" name="ノート プレースホルダー 4"/>
          <p:cNvSpPr>
            <a:spLocks noGrp="1"/>
          </p:cNvSpPr>
          <p:nvPr>
            <p:ph type="body" sz="quarter" idx="3"/>
          </p:nvPr>
        </p:nvSpPr>
        <p:spPr>
          <a:xfrm>
            <a:off x="681042" y="4721228"/>
            <a:ext cx="5445125" cy="4471988"/>
          </a:xfrm>
          <a:prstGeom prst="rect">
            <a:avLst/>
          </a:prstGeom>
        </p:spPr>
        <p:txBody>
          <a:bodyPr vert="horz" lIns="91278" tIns="45640" rIns="91278" bIns="45640" rtlCol="0"/>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フッター プレースホルダー 5"/>
          <p:cNvSpPr>
            <a:spLocks noGrp="1"/>
          </p:cNvSpPr>
          <p:nvPr>
            <p:ph type="ftr" sz="quarter" idx="4"/>
          </p:nvPr>
        </p:nvSpPr>
        <p:spPr>
          <a:xfrm>
            <a:off x="28" y="9440888"/>
            <a:ext cx="2949575" cy="496887"/>
          </a:xfrm>
          <a:prstGeom prst="rect">
            <a:avLst/>
          </a:prstGeom>
        </p:spPr>
        <p:txBody>
          <a:bodyPr vert="horz" lIns="91278" tIns="45640" rIns="91278" bIns="45640" rtlCol="0" anchor="b"/>
          <a:lstStyle>
            <a:lvl1pPr algn="l">
              <a:defRPr sz="1200">
                <a:latin typeface="ＭＳ ゴシック" panose="020B0609070205080204" pitchFamily="49" charset="-128"/>
                <a:ea typeface="ＭＳ ゴシック" panose="020B0609070205080204" pitchFamily="49" charset="-128"/>
              </a:defRPr>
            </a:lvl1pPr>
          </a:lstStyle>
          <a:p>
            <a:endParaRPr lang="ja-JP" altLang="en-US"/>
          </a:p>
        </p:txBody>
      </p:sp>
      <p:sp>
        <p:nvSpPr>
          <p:cNvPr id="7" name="スライド番号プレースホルダー 6"/>
          <p:cNvSpPr>
            <a:spLocks noGrp="1"/>
          </p:cNvSpPr>
          <p:nvPr>
            <p:ph type="sldNum" sz="quarter" idx="5"/>
          </p:nvPr>
        </p:nvSpPr>
        <p:spPr>
          <a:xfrm>
            <a:off x="3856064" y="9440888"/>
            <a:ext cx="2949575" cy="496887"/>
          </a:xfrm>
          <a:prstGeom prst="rect">
            <a:avLst/>
          </a:prstGeom>
        </p:spPr>
        <p:txBody>
          <a:bodyPr vert="horz" lIns="91278" tIns="45640" rIns="91278" bIns="45640" rtlCol="0" anchor="b"/>
          <a:lstStyle>
            <a:lvl1pPr algn="r">
              <a:defRPr sz="1200">
                <a:latin typeface="ＭＳ ゴシック" panose="020B0609070205080204" pitchFamily="49" charset="-128"/>
                <a:ea typeface="ＭＳ ゴシック" panose="020B0609070205080204" pitchFamily="49" charset="-128"/>
              </a:defRPr>
            </a:lvl1pPr>
          </a:lstStyle>
          <a:p>
            <a:fld id="{99A291D1-1B39-4F22-95FC-C505104FF1F5}" type="slidenum">
              <a:rPr lang="ja-JP" altLang="en-US" smtClean="0"/>
              <a:pPr/>
              <a:t>‹#›</a:t>
            </a:fld>
            <a:endParaRPr lang="ja-JP" altLang="en-US"/>
          </a:p>
        </p:txBody>
      </p:sp>
    </p:spTree>
    <p:extLst>
      <p:ext uri="{BB962C8B-B14F-4D97-AF65-F5344CB8AC3E}">
        <p14:creationId xmlns:p14="http://schemas.microsoft.com/office/powerpoint/2010/main" val="153351004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1pPr>
    <a:lvl2pPr marL="45720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2pPr>
    <a:lvl3pPr marL="91440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3pPr>
    <a:lvl4pPr marL="137160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4pPr>
    <a:lvl5pPr marL="182880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565150" y="711200"/>
            <a:ext cx="5233988" cy="3560763"/>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4106033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5175" y="793750"/>
            <a:ext cx="5492750" cy="3736975"/>
          </a:xfrm>
        </p:spPr>
      </p:sp>
      <p:sp>
        <p:nvSpPr>
          <p:cNvPr id="6" name="スライド番号プレースホルダー 5"/>
          <p:cNvSpPr>
            <a:spLocks noGrp="1"/>
          </p:cNvSpPr>
          <p:nvPr>
            <p:ph type="sldNum" sz="quarter" idx="10"/>
          </p:nvPr>
        </p:nvSpPr>
        <p:spPr/>
        <p:txBody>
          <a:bodyPr/>
          <a:lstStyle/>
          <a:p>
            <a:fld id="{39902A0E-E6EF-4C97-AE8C-B2280C93C8C9}" type="slidenum">
              <a:rPr kumimoji="1" lang="ja-JP" altLang="en-US" smtClean="0"/>
              <a:pPr/>
              <a:t>17</a:t>
            </a:fld>
            <a:endParaRPr kumimoji="1" lang="ja-JP" altLang="en-US"/>
          </a:p>
        </p:txBody>
      </p:sp>
    </p:spTree>
    <p:extLst>
      <p:ext uri="{BB962C8B-B14F-4D97-AF65-F5344CB8AC3E}">
        <p14:creationId xmlns:p14="http://schemas.microsoft.com/office/powerpoint/2010/main" val="1462174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0088" y="1352550"/>
            <a:ext cx="5365750" cy="365125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15589">
              <a:defRPr/>
            </a:pPr>
            <a:fld id="{595CC8BA-ED81-4520-AC51-174815D129AB}" type="slidenum">
              <a:rPr lang="ja-JP" altLang="en-US" sz="1300">
                <a:solidFill>
                  <a:prstClr val="black"/>
                </a:solidFill>
              </a:rPr>
              <a:pPr defTabSz="915589">
                <a:defRPr/>
              </a:pPr>
              <a:t>18</a:t>
            </a:fld>
            <a:endParaRPr lang="ja-JP" altLang="en-US" sz="1300">
              <a:solidFill>
                <a:prstClr val="black"/>
              </a:solidFill>
            </a:endParaRPr>
          </a:p>
        </p:txBody>
      </p:sp>
    </p:spTree>
    <p:extLst>
      <p:ext uri="{BB962C8B-B14F-4D97-AF65-F5344CB8AC3E}">
        <p14:creationId xmlns:p14="http://schemas.microsoft.com/office/powerpoint/2010/main" val="2824761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0563" y="755650"/>
            <a:ext cx="5540375" cy="37703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9A291D1-1B39-4F22-95FC-C505104FF1F5}" type="slidenum">
              <a:rPr lang="ja-JP" altLang="en-US" smtClean="0">
                <a:solidFill>
                  <a:srgbClr val="000000"/>
                </a:solidFill>
              </a:rPr>
              <a:pPr/>
              <a:t>19</a:t>
            </a:fld>
            <a:endParaRPr lang="ja-JP" altLang="en-US">
              <a:solidFill>
                <a:srgbClr val="000000"/>
              </a:solidFill>
            </a:endParaRPr>
          </a:p>
        </p:txBody>
      </p:sp>
    </p:spTree>
    <p:extLst>
      <p:ext uri="{BB962C8B-B14F-4D97-AF65-F5344CB8AC3E}">
        <p14:creationId xmlns:p14="http://schemas.microsoft.com/office/powerpoint/2010/main" val="1254426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9A291D1-1B39-4F22-95FC-C505104FF1F5}" type="slidenum">
              <a:rPr lang="ja-JP" altLang="en-US" smtClean="0">
                <a:solidFill>
                  <a:srgbClr val="000000"/>
                </a:solidFill>
              </a:rPr>
              <a:pPr/>
              <a:t>20</a:t>
            </a:fld>
            <a:endParaRPr lang="ja-JP" altLang="en-US">
              <a:solidFill>
                <a:srgbClr val="000000"/>
              </a:solidFill>
            </a:endParaRPr>
          </a:p>
        </p:txBody>
      </p:sp>
    </p:spTree>
    <p:extLst>
      <p:ext uri="{BB962C8B-B14F-4D97-AF65-F5344CB8AC3E}">
        <p14:creationId xmlns:p14="http://schemas.microsoft.com/office/powerpoint/2010/main" val="382928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9A291D1-1B39-4F22-95FC-C505104FF1F5}" type="slidenum">
              <a:rPr lang="ja-JP" altLang="en-US" smtClean="0">
                <a:solidFill>
                  <a:prstClr val="black"/>
                </a:solidFill>
              </a:rPr>
              <a:pPr/>
              <a:t>4</a:t>
            </a:fld>
            <a:endParaRPr lang="ja-JP" altLang="en-US">
              <a:solidFill>
                <a:prstClr val="black"/>
              </a:solidFill>
            </a:endParaRPr>
          </a:p>
        </p:txBody>
      </p:sp>
    </p:spTree>
    <p:extLst>
      <p:ext uri="{BB962C8B-B14F-4D97-AF65-F5344CB8AC3E}">
        <p14:creationId xmlns:p14="http://schemas.microsoft.com/office/powerpoint/2010/main" val="422397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95350" y="1220788"/>
            <a:ext cx="4845050" cy="329723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3E0FBE7-1DD0-45C3-AF5F-C73A3A84EBA6}" type="slidenum">
              <a:rPr lang="ja-JP" altLang="en-US" smtClean="0"/>
              <a:pPr/>
              <a:t>5</a:t>
            </a:fld>
            <a:endParaRPr lang="ja-JP" altLang="en-US"/>
          </a:p>
        </p:txBody>
      </p:sp>
    </p:spTree>
    <p:extLst>
      <p:ext uri="{BB962C8B-B14F-4D97-AF65-F5344CB8AC3E}">
        <p14:creationId xmlns:p14="http://schemas.microsoft.com/office/powerpoint/2010/main" val="3443261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95350" y="1220788"/>
            <a:ext cx="4845050" cy="329723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3E0FBE7-1DD0-45C3-AF5F-C73A3A84EBA6}" type="slidenum">
              <a:rPr lang="ja-JP" altLang="en-US" smtClean="0"/>
              <a:pPr/>
              <a:t>6</a:t>
            </a:fld>
            <a:endParaRPr lang="ja-JP" altLang="en-US"/>
          </a:p>
        </p:txBody>
      </p:sp>
    </p:spTree>
    <p:extLst>
      <p:ext uri="{BB962C8B-B14F-4D97-AF65-F5344CB8AC3E}">
        <p14:creationId xmlns:p14="http://schemas.microsoft.com/office/powerpoint/2010/main" val="2180448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95350" y="1220788"/>
            <a:ext cx="4845050" cy="32972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3E0FBE7-1DD0-45C3-AF5F-C73A3A84EBA6}" type="slidenum">
              <a:rPr lang="ja-JP" altLang="en-US" smtClean="0"/>
              <a:pPr/>
              <a:t>7</a:t>
            </a:fld>
            <a:endParaRPr lang="ja-JP" altLang="en-US"/>
          </a:p>
        </p:txBody>
      </p:sp>
    </p:spTree>
    <p:extLst>
      <p:ext uri="{BB962C8B-B14F-4D97-AF65-F5344CB8AC3E}">
        <p14:creationId xmlns:p14="http://schemas.microsoft.com/office/powerpoint/2010/main" val="82085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95350" y="1220788"/>
            <a:ext cx="4845050" cy="329723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3E0FBE7-1DD0-45C3-AF5F-C73A3A84EBA6}" type="slidenum">
              <a:rPr lang="ja-JP" altLang="en-US" smtClean="0"/>
              <a:pPr/>
              <a:t>9</a:t>
            </a:fld>
            <a:endParaRPr lang="ja-JP" altLang="en-US"/>
          </a:p>
        </p:txBody>
      </p:sp>
    </p:spTree>
    <p:extLst>
      <p:ext uri="{BB962C8B-B14F-4D97-AF65-F5344CB8AC3E}">
        <p14:creationId xmlns:p14="http://schemas.microsoft.com/office/powerpoint/2010/main" val="1766093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9A291D1-1B39-4F22-95FC-C505104FF1F5}" type="slidenum">
              <a:rPr lang="ja-JP" altLang="en-US" smtClean="0">
                <a:solidFill>
                  <a:prstClr val="black"/>
                </a:solidFill>
              </a:rPr>
              <a:pPr/>
              <a:t>11</a:t>
            </a:fld>
            <a:endParaRPr lang="ja-JP" altLang="en-US">
              <a:solidFill>
                <a:prstClr val="black"/>
              </a:solidFill>
            </a:endParaRPr>
          </a:p>
        </p:txBody>
      </p:sp>
    </p:spTree>
    <p:extLst>
      <p:ext uri="{BB962C8B-B14F-4D97-AF65-F5344CB8AC3E}">
        <p14:creationId xmlns:p14="http://schemas.microsoft.com/office/powerpoint/2010/main" val="4029335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9A291D1-1B39-4F22-95FC-C505104FF1F5}"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2438135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4C948991-B989-4934-9C54-1ADA3664FEBE}" type="slidenum">
              <a:rPr lang="ja-JP" altLang="en-US" smtClean="0"/>
              <a:pPr>
                <a:defRPr/>
              </a:pPr>
              <a:t>14</a:t>
            </a:fld>
            <a:endParaRPr lang="ja-JP" altLang="en-US"/>
          </a:p>
        </p:txBody>
      </p:sp>
    </p:spTree>
    <p:extLst>
      <p:ext uri="{BB962C8B-B14F-4D97-AF65-F5344CB8AC3E}">
        <p14:creationId xmlns:p14="http://schemas.microsoft.com/office/powerpoint/2010/main" val="4102937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6062" y="2130698"/>
            <a:ext cx="8568531"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12101" y="3886200"/>
            <a:ext cx="7056438" cy="1752600"/>
          </a:xfrm>
        </p:spPr>
        <p:txBody>
          <a:bodyPr/>
          <a:lstStyle>
            <a:lvl1pPr marL="0" indent="0" algn="ctr">
              <a:buNone/>
              <a:defRPr>
                <a:solidFill>
                  <a:schemeClr val="tx1">
                    <a:tint val="75000"/>
                  </a:schemeClr>
                </a:solidFill>
              </a:defRPr>
            </a:lvl1pPr>
            <a:lvl2pPr marL="457188" indent="0" algn="ctr">
              <a:buNone/>
              <a:defRPr>
                <a:solidFill>
                  <a:schemeClr val="tx1">
                    <a:tint val="75000"/>
                  </a:schemeClr>
                </a:solidFill>
              </a:defRPr>
            </a:lvl2pPr>
            <a:lvl3pPr marL="914376" indent="0" algn="ctr">
              <a:buNone/>
              <a:defRPr>
                <a:solidFill>
                  <a:schemeClr val="tx1">
                    <a:tint val="75000"/>
                  </a:schemeClr>
                </a:solidFill>
              </a:defRPr>
            </a:lvl3pPr>
            <a:lvl4pPr marL="1371564" indent="0" algn="ctr">
              <a:buNone/>
              <a:defRPr>
                <a:solidFill>
                  <a:schemeClr val="tx1">
                    <a:tint val="75000"/>
                  </a:schemeClr>
                </a:solidFill>
              </a:defRPr>
            </a:lvl4pPr>
            <a:lvl5pPr marL="1828753" indent="0" algn="ctr">
              <a:buNone/>
              <a:defRPr>
                <a:solidFill>
                  <a:schemeClr val="tx1">
                    <a:tint val="75000"/>
                  </a:schemeClr>
                </a:solidFill>
              </a:defRPr>
            </a:lvl5pPr>
            <a:lvl6pPr marL="2285941" indent="0" algn="ctr">
              <a:buNone/>
              <a:defRPr>
                <a:solidFill>
                  <a:schemeClr val="tx1">
                    <a:tint val="75000"/>
                  </a:schemeClr>
                </a:solidFill>
              </a:defRPr>
            </a:lvl6pPr>
            <a:lvl7pPr marL="2743129" indent="0" algn="ctr">
              <a:buNone/>
              <a:defRPr>
                <a:solidFill>
                  <a:schemeClr val="tx1">
                    <a:tint val="75000"/>
                  </a:schemeClr>
                </a:solidFill>
              </a:defRPr>
            </a:lvl7pPr>
            <a:lvl8pPr marL="3200318" indent="0" algn="ctr">
              <a:buNone/>
              <a:defRPr>
                <a:solidFill>
                  <a:schemeClr val="tx1">
                    <a:tint val="75000"/>
                  </a:schemeClr>
                </a:solidFill>
              </a:defRPr>
            </a:lvl8pPr>
            <a:lvl9pPr marL="3657505"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2014/8/8</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292845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2014/8/8</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27621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lang="en-US" altLang="ja-JP" smtClean="0">
                <a:solidFill>
                  <a:prstClr val="black">
                    <a:tint val="75000"/>
                  </a:prstClr>
                </a:solidFill>
              </a:rPr>
              <a:t>2014/8/8</a:t>
            </a:r>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31268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2177"/>
            </a:lvl1pPr>
          </a:lstStyle>
          <a:p>
            <a:r>
              <a:rPr kumimoji="1" lang="ja-JP" altLang="en-US" dirty="0"/>
              <a:t>マスター タイトルの書式設定</a:t>
            </a:r>
          </a:p>
        </p:txBody>
      </p:sp>
      <p:sp>
        <p:nvSpPr>
          <p:cNvPr id="4" name="スライド番号プレースホルダー 3"/>
          <p:cNvSpPr>
            <a:spLocks noGrp="1"/>
          </p:cNvSpPr>
          <p:nvPr>
            <p:ph type="sldNum" sz="quarter" idx="11"/>
          </p:nvPr>
        </p:nvSpPr>
        <p:spPr/>
        <p:txBody>
          <a:bodyPr/>
          <a:lstStyle/>
          <a:p>
            <a:pPr>
              <a:defRPr/>
            </a:pPr>
            <a:fld id="{133B5376-CC67-4152-8766-BE61BE8F53E2}" type="slidenum">
              <a:rPr lang="ja-JP" altLang="en-US" smtClean="0"/>
              <a:pPr>
                <a:defRPr/>
              </a:pPr>
              <a:t>‹#›</a:t>
            </a:fld>
            <a:endParaRPr lang="ja-JP" altLang="en-US" dirty="0"/>
          </a:p>
        </p:txBody>
      </p:sp>
      <p:sp>
        <p:nvSpPr>
          <p:cNvPr id="5" name="テキスト プレースホルダー 2"/>
          <p:cNvSpPr>
            <a:spLocks noGrp="1"/>
          </p:cNvSpPr>
          <p:nvPr>
            <p:ph idx="1"/>
          </p:nvPr>
        </p:nvSpPr>
        <p:spPr bwMode="auto">
          <a:xfrm>
            <a:off x="504031" y="801688"/>
            <a:ext cx="9072563" cy="565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1360007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4039" y="114300"/>
            <a:ext cx="9072561" cy="838200"/>
          </a:xfrm>
          <a:prstGeom prst="rect">
            <a:avLst/>
          </a:prstGeom>
        </p:spPr>
        <p:txBody>
          <a:bodyPr lIns="0" rIns="0" anchor="b">
            <a:normAutofit/>
          </a:bodyPr>
          <a:lstStyle>
            <a:lvl1pPr algn="l">
              <a:defRPr sz="1352">
                <a:solidFill>
                  <a:srgbClr val="008899"/>
                </a:solidFill>
                <a:latin typeface="ＭＳ ゴシック" panose="020B0609070205080204" pitchFamily="49" charset="-128"/>
                <a:ea typeface="ＭＳ ゴシック" panose="020B0609070205080204" pitchFamily="49" charset="-128"/>
              </a:defRPr>
            </a:lvl1pPr>
          </a:lstStyle>
          <a:p>
            <a:r>
              <a:rPr lang="ja-JP" altLang="en-US" dirty="0" smtClean="0"/>
              <a:t>マスタ タイトルの書式設定</a:t>
            </a:r>
            <a:endParaRPr lang="ja-JP" altLang="en-US" dirty="0"/>
          </a:p>
        </p:txBody>
      </p:sp>
      <p:sp>
        <p:nvSpPr>
          <p:cNvPr id="4" name="Rectangle 26"/>
          <p:cNvSpPr>
            <a:spLocks noGrp="1" noChangeArrowheads="1"/>
          </p:cNvSpPr>
          <p:nvPr>
            <p:ph idx="1"/>
          </p:nvPr>
        </p:nvSpPr>
        <p:spPr bwMode="auto">
          <a:xfrm>
            <a:off x="505523" y="1032788"/>
            <a:ext cx="9077534" cy="306239"/>
          </a:xfrm>
          <a:prstGeom prst="rect">
            <a:avLst/>
          </a:prstGeom>
          <a:noFill/>
          <a:ln w="12700">
            <a:noFill/>
            <a:miter lim="800000"/>
            <a:headEnd/>
            <a:tailEnd/>
          </a:ln>
        </p:spPr>
        <p:txBody>
          <a:bodyPr vert="horz" wrap="square" lIns="90000" tIns="46800" rIns="90407" bIns="46800" numCol="1" anchor="t" anchorCtr="0" compatLnSpc="1">
            <a:prstTxWarp prst="textNoShape">
              <a:avLst/>
            </a:prstTxWarp>
            <a:spAutoFit/>
          </a:bodyPr>
          <a:lstStyle>
            <a:lvl1pPr algn="l">
              <a:defRPr sz="1352">
                <a:latin typeface="ＭＳ ゴシック" panose="020B0609070205080204" pitchFamily="49" charset="-128"/>
                <a:ea typeface="ＭＳ ゴシック" panose="020B0609070205080204" pitchFamily="49" charset="-128"/>
              </a:defRPr>
            </a:lvl1pPr>
          </a:lstStyle>
          <a:p>
            <a:pPr lvl="0"/>
            <a:r>
              <a:rPr lang="en-US" altLang="ja-JP" dirty="0" smtClean="0"/>
              <a:t>Click to edit Master text styles</a:t>
            </a:r>
          </a:p>
        </p:txBody>
      </p:sp>
      <p:sp>
        <p:nvSpPr>
          <p:cNvPr id="5" name="スライド番号プレースホルダー 5"/>
          <p:cNvSpPr>
            <a:spLocks noGrp="1"/>
          </p:cNvSpPr>
          <p:nvPr>
            <p:ph type="sldNum" sz="quarter" idx="12"/>
          </p:nvPr>
        </p:nvSpPr>
        <p:spPr>
          <a:xfrm>
            <a:off x="7721330" y="6483723"/>
            <a:ext cx="2352146" cy="365125"/>
          </a:xfrm>
        </p:spPr>
        <p:txBody>
          <a:bodyPr/>
          <a:lstStyle>
            <a:lvl1pPr>
              <a:defRPr>
                <a:solidFill>
                  <a:schemeClr val="tx1"/>
                </a:solidFill>
              </a:defRPr>
            </a:lvl1pPr>
          </a:lstStyle>
          <a:p>
            <a:fld id="{0AD1E8BE-2227-49B1-8D14-4BC9216DB8BD}" type="slidenum">
              <a:rPr lang="ja-JP" altLang="en-US" smtClean="0"/>
              <a:pPr/>
              <a:t>‹#›</a:t>
            </a:fld>
            <a:endParaRPr lang="ja-JP" altLang="en-US"/>
          </a:p>
        </p:txBody>
      </p:sp>
    </p:spTree>
    <p:extLst>
      <p:ext uri="{BB962C8B-B14F-4D97-AF65-F5344CB8AC3E}">
        <p14:creationId xmlns:p14="http://schemas.microsoft.com/office/powerpoint/2010/main" val="30964629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04046" y="274644"/>
            <a:ext cx="9072563"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04046" y="1600235"/>
            <a:ext cx="9072563"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504032" y="6356605"/>
            <a:ext cx="2352146" cy="365125"/>
          </a:xfrm>
          <a:prstGeom prst="rect">
            <a:avLst/>
          </a:prstGeom>
        </p:spPr>
        <p:txBody>
          <a:bodyPr vert="horz" lIns="91440" tIns="45720" rIns="91440" bIns="45720" rtlCol="0" anchor="ctr"/>
          <a:lstStyle>
            <a:lvl1pPr algn="l">
              <a:defRPr sz="1201">
                <a:solidFill>
                  <a:schemeClr val="tx1">
                    <a:tint val="75000"/>
                  </a:schemeClr>
                </a:solidFill>
                <a:latin typeface="ＭＳ ゴシック" panose="020B0609070205080204" pitchFamily="49" charset="-128"/>
                <a:ea typeface="ＭＳ ゴシック" panose="020B0609070205080204" pitchFamily="49" charset="-128"/>
                <a:cs typeface="Meiryo UI" panose="020B0604030504040204" pitchFamily="50" charset="-128"/>
              </a:defRPr>
            </a:lvl1pPr>
          </a:lstStyle>
          <a:p>
            <a:pPr fontAlgn="base">
              <a:spcBef>
                <a:spcPct val="0"/>
              </a:spcBef>
              <a:spcAft>
                <a:spcPct val="0"/>
              </a:spcAft>
            </a:pPr>
            <a:r>
              <a:rPr lang="en-US" altLang="ja-JP" smtClean="0">
                <a:solidFill>
                  <a:prstClr val="black">
                    <a:tint val="75000"/>
                  </a:prstClr>
                </a:solidFill>
              </a:rPr>
              <a:t>2014/8/8</a:t>
            </a:r>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444221" y="6356605"/>
            <a:ext cx="3192198" cy="365125"/>
          </a:xfrm>
          <a:prstGeom prst="rect">
            <a:avLst/>
          </a:prstGeom>
        </p:spPr>
        <p:txBody>
          <a:bodyPr vert="horz" lIns="91440" tIns="45720" rIns="91440" bIns="45720" rtlCol="0" anchor="ctr"/>
          <a:lstStyle>
            <a:lvl1pPr algn="ctr">
              <a:defRPr sz="1201">
                <a:solidFill>
                  <a:schemeClr val="tx1">
                    <a:tint val="75000"/>
                  </a:schemeClr>
                </a:solidFill>
                <a:latin typeface="ＭＳ ゴシック" panose="020B0609070205080204" pitchFamily="49" charset="-128"/>
                <a:ea typeface="ＭＳ ゴシック" panose="020B0609070205080204" pitchFamily="49" charset="-128"/>
                <a:cs typeface="Meiryo UI" panose="020B0604030504040204" pitchFamily="50" charset="-128"/>
              </a:defRPr>
            </a:lvl1pPr>
          </a:lstStyle>
          <a:p>
            <a:pPr fontAlgn="base">
              <a:spcBef>
                <a:spcPct val="0"/>
              </a:spcBef>
              <a:spcAft>
                <a:spcPct val="0"/>
              </a:spcAft>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224449" y="6356605"/>
            <a:ext cx="2352146" cy="365125"/>
          </a:xfrm>
          <a:prstGeom prst="rect">
            <a:avLst/>
          </a:prstGeom>
        </p:spPr>
        <p:txBody>
          <a:bodyPr vert="horz" lIns="91440" tIns="45720" rIns="91440" bIns="45720" rtlCol="0" anchor="ctr"/>
          <a:lstStyle>
            <a:lvl1pPr algn="r">
              <a:defRPr sz="1201">
                <a:solidFill>
                  <a:schemeClr val="tx1">
                    <a:tint val="75000"/>
                  </a:schemeClr>
                </a:solidFill>
                <a:latin typeface="ＭＳ ゴシック" panose="020B0609070205080204" pitchFamily="49" charset="-128"/>
                <a:ea typeface="ＭＳ ゴシック" panose="020B0609070205080204" pitchFamily="49" charset="-128"/>
                <a:cs typeface="Meiryo UI" panose="020B0604030504040204" pitchFamily="50" charset="-128"/>
              </a:defRPr>
            </a:lvl1pPr>
          </a:lstStyle>
          <a:p>
            <a:pPr fontAlgn="base">
              <a:spcBef>
                <a:spcPct val="0"/>
              </a:spcBef>
              <a:spcAft>
                <a:spcPct val="0"/>
              </a:spcAft>
            </a:pPr>
            <a:fld id="{0AD1E8BE-2227-49B1-8D14-4BC9216DB8BD}" type="slidenum">
              <a:rPr lang="ja-JP" altLang="en-US" smtClean="0">
                <a:solidFill>
                  <a:prstClr val="black">
                    <a:tint val="75000"/>
                  </a:prstClr>
                </a:solidFill>
              </a:rPr>
              <a:pPr fontAlgn="base">
                <a:spcBef>
                  <a:spcPct val="0"/>
                </a:spcBef>
                <a:spcAft>
                  <a:spcPct val="0"/>
                </a:spcAft>
              </a:pPr>
              <a:t>‹#›</a:t>
            </a:fld>
            <a:endParaRPr lang="ja-JP" altLang="en-US">
              <a:solidFill>
                <a:prstClr val="black">
                  <a:tint val="75000"/>
                </a:prstClr>
              </a:solidFill>
            </a:endParaRPr>
          </a:p>
        </p:txBody>
      </p:sp>
    </p:spTree>
    <p:extLst>
      <p:ext uri="{BB962C8B-B14F-4D97-AF65-F5344CB8AC3E}">
        <p14:creationId xmlns:p14="http://schemas.microsoft.com/office/powerpoint/2010/main" val="416881354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4" r:id="rId3"/>
    <p:sldLayoutId id="2147483894" r:id="rId4"/>
    <p:sldLayoutId id="2147483895" r:id="rId5"/>
  </p:sldLayoutIdLst>
  <p:timing>
    <p:tnLst>
      <p:par>
        <p:cTn id="1" dur="indefinite" restart="never" nodeType="tmRoot"/>
      </p:par>
    </p:tnLst>
  </p:timing>
  <p:hf hdr="0" ftr="0" dt="0"/>
  <p:txStyles>
    <p:titleStyle>
      <a:lvl1pPr algn="ctr" defTabSz="914376" rtl="0" eaLnBrk="1" latinLnBrk="0" hangingPunct="1">
        <a:spcBef>
          <a:spcPct val="0"/>
        </a:spcBef>
        <a:buNone/>
        <a:defRPr kumimoji="1" sz="4400" kern="120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defRPr>
      </a:lvl1pPr>
    </p:titleStyle>
    <p:bodyStyle>
      <a:lvl1pPr marL="342892" indent="-342892" algn="l" defTabSz="914376" rtl="0" eaLnBrk="1" latinLnBrk="0" hangingPunct="1">
        <a:spcBef>
          <a:spcPct val="20000"/>
        </a:spcBef>
        <a:buFont typeface="Arial" pitchFamily="34" charset="0"/>
        <a:buChar char="•"/>
        <a:defRPr kumimoji="1" sz="3200" kern="120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defRPr>
      </a:lvl1pPr>
      <a:lvl2pPr marL="742931" indent="-285742" algn="l" defTabSz="914376" rtl="0" eaLnBrk="1" latinLnBrk="0" hangingPunct="1">
        <a:spcBef>
          <a:spcPct val="20000"/>
        </a:spcBef>
        <a:buFont typeface="Arial" pitchFamily="34" charset="0"/>
        <a:buChar char="–"/>
        <a:defRPr kumimoji="1" sz="2800" kern="120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defRPr>
      </a:lvl2pPr>
      <a:lvl3pPr marL="1142971" indent="-228594" algn="l" defTabSz="914376" rtl="0" eaLnBrk="1" latinLnBrk="0" hangingPunct="1">
        <a:spcBef>
          <a:spcPct val="20000"/>
        </a:spcBef>
        <a:buFont typeface="Arial"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defRPr>
      </a:lvl3pPr>
      <a:lvl4pPr marL="1600158" indent="-228594" algn="l" defTabSz="914376" rtl="0" eaLnBrk="1" latinLnBrk="0" hangingPunct="1">
        <a:spcBef>
          <a:spcPct val="20000"/>
        </a:spcBef>
        <a:buFont typeface="Arial"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defRPr>
      </a:lvl4pPr>
      <a:lvl5pPr marL="2057347" indent="-228594" algn="l" defTabSz="914376" rtl="0" eaLnBrk="1" latinLnBrk="0" hangingPunct="1">
        <a:spcBef>
          <a:spcPct val="20000"/>
        </a:spcBef>
        <a:buFont typeface="Arial"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defRPr>
      </a:lvl5pPr>
      <a:lvl6pPr marL="2514536" indent="-228594" algn="l" defTabSz="914376"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723" indent="-228594" algn="l" defTabSz="914376"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912" indent="-228594" algn="l" defTabSz="914376"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100" indent="-228594" algn="l" defTabSz="914376"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76" rtl="0" eaLnBrk="1" latinLnBrk="0" hangingPunct="1">
        <a:defRPr kumimoji="1" sz="1800" kern="1200">
          <a:solidFill>
            <a:schemeClr val="tx1"/>
          </a:solidFill>
          <a:latin typeface="+mn-lt"/>
          <a:ea typeface="+mn-ea"/>
          <a:cs typeface="+mn-cs"/>
        </a:defRPr>
      </a:lvl1pPr>
      <a:lvl2pPr marL="457188" algn="l" defTabSz="914376" rtl="0" eaLnBrk="1" latinLnBrk="0" hangingPunct="1">
        <a:defRPr kumimoji="1" sz="1800" kern="1200">
          <a:solidFill>
            <a:schemeClr val="tx1"/>
          </a:solidFill>
          <a:latin typeface="+mn-lt"/>
          <a:ea typeface="+mn-ea"/>
          <a:cs typeface="+mn-cs"/>
        </a:defRPr>
      </a:lvl2pPr>
      <a:lvl3pPr marL="914376" algn="l" defTabSz="914376" rtl="0" eaLnBrk="1" latinLnBrk="0" hangingPunct="1">
        <a:defRPr kumimoji="1" sz="1800" kern="1200">
          <a:solidFill>
            <a:schemeClr val="tx1"/>
          </a:solidFill>
          <a:latin typeface="+mn-lt"/>
          <a:ea typeface="+mn-ea"/>
          <a:cs typeface="+mn-cs"/>
        </a:defRPr>
      </a:lvl3pPr>
      <a:lvl4pPr marL="1371564" algn="l" defTabSz="914376" rtl="0" eaLnBrk="1" latinLnBrk="0" hangingPunct="1">
        <a:defRPr kumimoji="1" sz="1800" kern="1200">
          <a:solidFill>
            <a:schemeClr val="tx1"/>
          </a:solidFill>
          <a:latin typeface="+mn-lt"/>
          <a:ea typeface="+mn-ea"/>
          <a:cs typeface="+mn-cs"/>
        </a:defRPr>
      </a:lvl4pPr>
      <a:lvl5pPr marL="1828753" algn="l" defTabSz="914376" rtl="0" eaLnBrk="1" latinLnBrk="0" hangingPunct="1">
        <a:defRPr kumimoji="1" sz="1800" kern="1200">
          <a:solidFill>
            <a:schemeClr val="tx1"/>
          </a:solidFill>
          <a:latin typeface="+mn-lt"/>
          <a:ea typeface="+mn-ea"/>
          <a:cs typeface="+mn-cs"/>
        </a:defRPr>
      </a:lvl5pPr>
      <a:lvl6pPr marL="2285941" algn="l" defTabSz="914376" rtl="0" eaLnBrk="1" latinLnBrk="0" hangingPunct="1">
        <a:defRPr kumimoji="1" sz="1800" kern="1200">
          <a:solidFill>
            <a:schemeClr val="tx1"/>
          </a:solidFill>
          <a:latin typeface="+mn-lt"/>
          <a:ea typeface="+mn-ea"/>
          <a:cs typeface="+mn-cs"/>
        </a:defRPr>
      </a:lvl6pPr>
      <a:lvl7pPr marL="2743129" algn="l" defTabSz="914376" rtl="0" eaLnBrk="1" latinLnBrk="0" hangingPunct="1">
        <a:defRPr kumimoji="1" sz="1800" kern="1200">
          <a:solidFill>
            <a:schemeClr val="tx1"/>
          </a:solidFill>
          <a:latin typeface="+mn-lt"/>
          <a:ea typeface="+mn-ea"/>
          <a:cs typeface="+mn-cs"/>
        </a:defRPr>
      </a:lvl7pPr>
      <a:lvl8pPr marL="3200318" algn="l" defTabSz="914376" rtl="0" eaLnBrk="1" latinLnBrk="0" hangingPunct="1">
        <a:defRPr kumimoji="1" sz="1800" kern="1200">
          <a:solidFill>
            <a:schemeClr val="tx1"/>
          </a:solidFill>
          <a:latin typeface="+mn-lt"/>
          <a:ea typeface="+mn-ea"/>
          <a:cs typeface="+mn-cs"/>
        </a:defRPr>
      </a:lvl8pPr>
      <a:lvl9pPr marL="3657505" algn="l" defTabSz="914376"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7.emf"/></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jpeg"/><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8.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73112" y="1235422"/>
            <a:ext cx="9734400" cy="1544400"/>
          </a:xfrm>
          <a:prstGeom prst="rect">
            <a:avLst/>
          </a:prstGeom>
        </p:spPr>
        <p:txBody>
          <a:bodyPr vert="horz" lIns="89532" tIns="44769" rIns="89532" bIns="44769" rtlCol="0" anchor="ctr">
            <a:noAutofit/>
          </a:bodyPr>
          <a:lstStyle/>
          <a:p>
            <a:pPr algn="ctr">
              <a:spcBef>
                <a:spcPct val="0"/>
              </a:spcBef>
              <a:defRPr/>
            </a:pPr>
            <a:r>
              <a:rPr lang="ja-JP" altLang="en-US" sz="3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マイナンバーカードを活⽤した⾃治体ポイントの取組</a:t>
            </a:r>
          </a:p>
          <a:p>
            <a:pPr algn="ctr">
              <a:spcBef>
                <a:spcPct val="0"/>
              </a:spcBef>
              <a:defRPr/>
            </a:pPr>
            <a:r>
              <a:rPr lang="ja-JP" altLang="en-US" sz="3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（消費税率引上げに伴う対応等）</a:t>
            </a:r>
          </a:p>
        </p:txBody>
      </p:sp>
      <p:sp>
        <p:nvSpPr>
          <p:cNvPr id="8" name="Line 13"/>
          <p:cNvSpPr>
            <a:spLocks noChangeShapeType="1"/>
          </p:cNvSpPr>
          <p:nvPr/>
        </p:nvSpPr>
        <p:spPr bwMode="auto">
          <a:xfrm>
            <a:off x="383756" y="3429000"/>
            <a:ext cx="9326759" cy="0"/>
          </a:xfrm>
          <a:prstGeom prst="line">
            <a:avLst/>
          </a:prstGeom>
          <a:noFill/>
          <a:ln w="63500" cmpd="thinThick">
            <a:solidFill>
              <a:srgbClr val="FF6600"/>
            </a:solidFill>
            <a:round/>
            <a:headEnd/>
            <a:tailEnd/>
          </a:ln>
        </p:spPr>
        <p:txBody>
          <a:bodyPr lIns="89532" tIns="44769" rIns="89532" bIns="44769"/>
          <a:lstStyle/>
          <a:p>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Line 21"/>
          <p:cNvSpPr>
            <a:spLocks noChangeShapeType="1"/>
          </p:cNvSpPr>
          <p:nvPr/>
        </p:nvSpPr>
        <p:spPr bwMode="auto">
          <a:xfrm>
            <a:off x="3706503" y="3429014"/>
            <a:ext cx="0" cy="2829840"/>
          </a:xfrm>
          <a:prstGeom prst="line">
            <a:avLst/>
          </a:prstGeom>
          <a:noFill/>
          <a:ln w="9525">
            <a:solidFill>
              <a:srgbClr val="FF6600"/>
            </a:solidFill>
            <a:round/>
            <a:headEnd/>
            <a:tailEnd/>
          </a:ln>
        </p:spPr>
        <p:txBody>
          <a:bodyPr lIns="89532" tIns="44769" rIns="89532" bIns="44769"/>
          <a:lstStyle/>
          <a:p>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Picture 1"/>
          <p:cNvPicPr>
            <a:picLocks noChangeAspect="1" noChangeArrowheads="1"/>
          </p:cNvPicPr>
          <p:nvPr/>
        </p:nvPicPr>
        <p:blipFill>
          <a:blip r:embed="rId3" cstate="print"/>
          <a:srcRect/>
          <a:stretch>
            <a:fillRect/>
          </a:stretch>
        </p:blipFill>
        <p:spPr bwMode="auto">
          <a:xfrm>
            <a:off x="1296344" y="4271587"/>
            <a:ext cx="1200703" cy="1375912"/>
          </a:xfrm>
          <a:prstGeom prst="rect">
            <a:avLst/>
          </a:prstGeom>
          <a:noFill/>
          <a:ln w="9525">
            <a:noFill/>
            <a:miter lim="800000"/>
            <a:headEnd/>
            <a:tailEnd/>
          </a:ln>
        </p:spPr>
      </p:pic>
      <p:sp>
        <p:nvSpPr>
          <p:cNvPr id="11" name="Rectangle 3"/>
          <p:cNvSpPr txBox="1">
            <a:spLocks noChangeArrowheads="1"/>
          </p:cNvSpPr>
          <p:nvPr/>
        </p:nvSpPr>
        <p:spPr>
          <a:xfrm>
            <a:off x="4120425" y="3782803"/>
            <a:ext cx="5590089" cy="2476050"/>
          </a:xfrm>
          <a:prstGeom prst="rect">
            <a:avLst/>
          </a:prstGeom>
        </p:spPr>
        <p:txBody>
          <a:bodyPr vert="horz" lIns="89532" tIns="44769" rIns="89532" bIns="44769" rtlCol="0" anchor="ctr">
            <a:normAutofit/>
          </a:bodyPr>
          <a:lstStyle/>
          <a:p>
            <a:pPr marL="335768" indent="-335768" algn="ctr">
              <a:lnSpc>
                <a:spcPct val="80000"/>
              </a:lnSpc>
              <a:spcBef>
                <a:spcPct val="20000"/>
              </a:spcBef>
              <a:defRPr/>
            </a:pPr>
            <a:endParaRPr lang="en-US" altLang="ja-JP" sz="3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35768" indent="-335768" algn="ctr">
              <a:lnSpc>
                <a:spcPct val="80000"/>
              </a:lnSpc>
              <a:spcBef>
                <a:spcPct val="20000"/>
              </a:spcBef>
              <a:defRPr/>
            </a:pPr>
            <a:endParaRPr lang="en-US" altLang="ja-JP" sz="3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35768" indent="-335768" algn="ctr">
              <a:lnSpc>
                <a:spcPct val="80000"/>
              </a:lnSpc>
              <a:spcBef>
                <a:spcPct val="20000"/>
              </a:spcBef>
              <a:defRPr/>
            </a:pPr>
            <a:r>
              <a:rPr lang="ja-JP" altLang="en-US" sz="3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地域力創造グループ</a:t>
            </a:r>
            <a:endParaRPr lang="en-US" altLang="ja-JP" sz="3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35768" indent="-335768" algn="ctr">
              <a:lnSpc>
                <a:spcPct val="80000"/>
              </a:lnSpc>
              <a:spcBef>
                <a:spcPct val="20000"/>
              </a:spcBef>
              <a:defRPr/>
            </a:pPr>
            <a:r>
              <a:rPr lang="ja-JP" altLang="en-US" sz="3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地域情報政策室</a:t>
            </a:r>
            <a:endParaRPr lang="en-US" altLang="ja-JP" sz="3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85862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580010" y="952508"/>
            <a:ext cx="2123536" cy="142227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9" dirty="0">
              <a:solidFill>
                <a:schemeClr val="tx1"/>
              </a:solidFill>
            </a:endParaRPr>
          </a:p>
        </p:txBody>
      </p:sp>
      <p:sp>
        <p:nvSpPr>
          <p:cNvPr id="35" name="雲 34"/>
          <p:cNvSpPr/>
          <p:nvPr/>
        </p:nvSpPr>
        <p:spPr>
          <a:xfrm>
            <a:off x="2121493" y="4071570"/>
            <a:ext cx="5566098" cy="2692447"/>
          </a:xfrm>
          <a:prstGeom prst="cloud">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9"/>
          </a:p>
        </p:txBody>
      </p:sp>
      <p:pic>
        <p:nvPicPr>
          <p:cNvPr id="4" name="図 3">
            <a:extLst>
              <a:ext uri="{FF2B5EF4-FFF2-40B4-BE49-F238E27FC236}">
                <a16:creationId xmlns:a16="http://schemas.microsoft.com/office/drawing/2014/main" xmlns="" id="{5A79D9F1-D6A1-4E1E-BB9F-4202FE9019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313525" y="1299599"/>
            <a:ext cx="653199" cy="648937"/>
          </a:xfrm>
          <a:prstGeom prst="rect">
            <a:avLst/>
          </a:prstGeom>
          <a:ln>
            <a:noFill/>
          </a:ln>
        </p:spPr>
      </p:pic>
      <p:sp>
        <p:nvSpPr>
          <p:cNvPr id="6" name="テキスト ボックス 5"/>
          <p:cNvSpPr txBox="1"/>
          <p:nvPr/>
        </p:nvSpPr>
        <p:spPr>
          <a:xfrm>
            <a:off x="1171105" y="936657"/>
            <a:ext cx="938039" cy="362934"/>
          </a:xfrm>
          <a:prstGeom prst="rect">
            <a:avLst/>
          </a:prstGeom>
          <a:noFill/>
        </p:spPr>
        <p:txBody>
          <a:bodyPr wrap="square" rtlCol="0">
            <a:spAutoFit/>
          </a:bodyPr>
          <a:lstStyle/>
          <a:p>
            <a:pPr algn="ctr"/>
            <a:r>
              <a:rPr lang="ja-JP" altLang="en-US" sz="1769" dirty="0">
                <a:latin typeface="Meiryo UI" panose="020B0604030504040204" pitchFamily="50" charset="-128"/>
                <a:ea typeface="Meiryo UI" panose="020B0604030504040204" pitchFamily="50" charset="-128"/>
                <a:cs typeface="Meiryo UI" panose="020B0604030504040204" pitchFamily="50" charset="-128"/>
              </a:rPr>
              <a:t>利用者</a:t>
            </a:r>
          </a:p>
        </p:txBody>
      </p:sp>
      <p:sp>
        <p:nvSpPr>
          <p:cNvPr id="8" name="正方形/長方形 7"/>
          <p:cNvSpPr/>
          <p:nvPr/>
        </p:nvSpPr>
        <p:spPr>
          <a:xfrm>
            <a:off x="3879482" y="2054846"/>
            <a:ext cx="787698" cy="5934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9" dirty="0">
              <a:solidFill>
                <a:schemeClr val="tx1"/>
              </a:solidFill>
            </a:endParaRPr>
          </a:p>
        </p:txBody>
      </p:sp>
      <p:sp>
        <p:nvSpPr>
          <p:cNvPr id="9" name="正方形/長方形 8"/>
          <p:cNvSpPr/>
          <p:nvPr/>
        </p:nvSpPr>
        <p:spPr>
          <a:xfrm>
            <a:off x="580010" y="2673297"/>
            <a:ext cx="2142788" cy="60649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9" dirty="0">
              <a:solidFill>
                <a:schemeClr val="tx1"/>
              </a:solidFill>
            </a:endParaRPr>
          </a:p>
        </p:txBody>
      </p:sp>
      <p:sp>
        <p:nvSpPr>
          <p:cNvPr id="10" name="テキスト ボックス 9"/>
          <p:cNvSpPr txBox="1"/>
          <p:nvPr/>
        </p:nvSpPr>
        <p:spPr>
          <a:xfrm>
            <a:off x="752167" y="2795075"/>
            <a:ext cx="1914142" cy="362934"/>
          </a:xfrm>
          <a:prstGeom prst="rect">
            <a:avLst/>
          </a:prstGeom>
          <a:noFill/>
        </p:spPr>
        <p:txBody>
          <a:bodyPr wrap="square" rtlCol="0">
            <a:spAutoFit/>
          </a:bodyPr>
          <a:lstStyle/>
          <a:p>
            <a:pPr algn="ctr"/>
            <a:r>
              <a:rPr lang="ja-JP" altLang="en-US" sz="1769" dirty="0">
                <a:latin typeface="Meiryo UI" panose="020B0604030504040204" pitchFamily="50" charset="-128"/>
                <a:ea typeface="Meiryo UI" panose="020B0604030504040204" pitchFamily="50" charset="-128"/>
                <a:cs typeface="Meiryo UI" panose="020B0604030504040204" pitchFamily="50" charset="-128"/>
              </a:rPr>
              <a:t>国（プレミアム分）</a:t>
            </a:r>
          </a:p>
        </p:txBody>
      </p:sp>
      <p:sp>
        <p:nvSpPr>
          <p:cNvPr id="33" name="テキスト ボックス 32"/>
          <p:cNvSpPr txBox="1"/>
          <p:nvPr/>
        </p:nvSpPr>
        <p:spPr>
          <a:xfrm>
            <a:off x="699018" y="1922750"/>
            <a:ext cx="1841142" cy="453919"/>
          </a:xfrm>
          <a:prstGeom prst="rect">
            <a:avLst/>
          </a:prstGeom>
          <a:noFill/>
        </p:spPr>
        <p:txBody>
          <a:bodyPr wrap="square" rtlCol="0">
            <a:spAutoFit/>
          </a:bodyPr>
          <a:lstStyle/>
          <a:p>
            <a:pPr algn="ctr"/>
            <a:r>
              <a:rPr lang="ja-JP" altLang="en-US" sz="1180" dirty="0">
                <a:latin typeface="Meiryo UI" panose="020B0604030504040204" pitchFamily="50" charset="-128"/>
                <a:ea typeface="Meiryo UI" panose="020B0604030504040204" pitchFamily="50" charset="-128"/>
                <a:cs typeface="Meiryo UI" panose="020B0604030504040204" pitchFamily="50" charset="-128"/>
              </a:rPr>
              <a:t>マイキー</a:t>
            </a:r>
            <a:r>
              <a:rPr lang="en-US" altLang="ja-JP" sz="1180" dirty="0">
                <a:latin typeface="Meiryo UI" panose="020B0604030504040204" pitchFamily="50" charset="-128"/>
                <a:ea typeface="Meiryo UI" panose="020B0604030504040204" pitchFamily="50" charset="-128"/>
                <a:cs typeface="Meiryo UI" panose="020B0604030504040204" pitchFamily="50" charset="-128"/>
              </a:rPr>
              <a:t>ID</a:t>
            </a:r>
          </a:p>
          <a:p>
            <a:pPr algn="ctr"/>
            <a:r>
              <a:rPr lang="en-US" altLang="ja-JP" sz="1180" dirty="0">
                <a:latin typeface="Meiryo UI" panose="020B0604030504040204" pitchFamily="50" charset="-128"/>
                <a:ea typeface="Meiryo UI" panose="020B0604030504040204" pitchFamily="50" charset="-128"/>
                <a:cs typeface="Meiryo UI" panose="020B0604030504040204" pitchFamily="50" charset="-128"/>
              </a:rPr>
              <a:t>A0123456</a:t>
            </a:r>
            <a:endParaRPr lang="ja-JP" altLang="en-US" sz="118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3951424" y="2154272"/>
            <a:ext cx="643827" cy="362934"/>
          </a:xfrm>
          <a:prstGeom prst="rect">
            <a:avLst/>
          </a:prstGeom>
          <a:noFill/>
        </p:spPr>
        <p:txBody>
          <a:bodyPr wrap="square" rtlCol="0">
            <a:spAutoFit/>
          </a:bodyPr>
          <a:lstStyle/>
          <a:p>
            <a:r>
              <a:rPr lang="ja-JP" altLang="en-US" sz="1769" dirty="0">
                <a:latin typeface="Meiryo UI" panose="020B0604030504040204" pitchFamily="50" charset="-128"/>
                <a:ea typeface="Meiryo UI" panose="020B0604030504040204" pitchFamily="50" charset="-128"/>
                <a:cs typeface="Meiryo UI" panose="020B0604030504040204" pitchFamily="50" charset="-128"/>
              </a:rPr>
              <a:t>歳入</a:t>
            </a:r>
          </a:p>
        </p:txBody>
      </p:sp>
      <p:sp>
        <p:nvSpPr>
          <p:cNvPr id="38" name="テキスト ボックス 37"/>
          <p:cNvSpPr txBox="1"/>
          <p:nvPr/>
        </p:nvSpPr>
        <p:spPr>
          <a:xfrm>
            <a:off x="4190059" y="1551909"/>
            <a:ext cx="1556595" cy="362934"/>
          </a:xfrm>
          <a:prstGeom prst="rect">
            <a:avLst/>
          </a:prstGeom>
          <a:noFill/>
        </p:spPr>
        <p:txBody>
          <a:bodyPr wrap="square" rtlCol="0">
            <a:spAutoFit/>
          </a:bodyPr>
          <a:lstStyle/>
          <a:p>
            <a:r>
              <a:rPr lang="ja-JP" altLang="en-US" sz="1769" dirty="0">
                <a:latin typeface="Meiryo UI" panose="020B0604030504040204" pitchFamily="50" charset="-128"/>
                <a:ea typeface="Meiryo UI" panose="020B0604030504040204" pitchFamily="50" charset="-128"/>
                <a:cs typeface="Meiryo UI" panose="020B0604030504040204" pitchFamily="50" charset="-128"/>
              </a:rPr>
              <a:t>自治体の会計</a:t>
            </a:r>
          </a:p>
        </p:txBody>
      </p:sp>
      <p:sp>
        <p:nvSpPr>
          <p:cNvPr id="39" name="テキスト ボックス 38"/>
          <p:cNvSpPr txBox="1"/>
          <p:nvPr/>
        </p:nvSpPr>
        <p:spPr>
          <a:xfrm>
            <a:off x="4679877" y="1281470"/>
            <a:ext cx="883231" cy="362934"/>
          </a:xfrm>
          <a:prstGeom prst="rect">
            <a:avLst/>
          </a:prstGeom>
          <a:noFill/>
        </p:spPr>
        <p:txBody>
          <a:bodyPr wrap="square" rtlCol="0">
            <a:spAutoFit/>
          </a:bodyPr>
          <a:lstStyle/>
          <a:p>
            <a:r>
              <a:rPr lang="en-US" altLang="ja-JP" sz="1769" dirty="0">
                <a:latin typeface="Meiryo UI" panose="020B0604030504040204" pitchFamily="50" charset="-128"/>
                <a:ea typeface="Meiryo UI" panose="020B0604030504040204" pitchFamily="50" charset="-128"/>
                <a:cs typeface="Meiryo UI" panose="020B0604030504040204" pitchFamily="50" charset="-128"/>
              </a:rPr>
              <a:t>A</a:t>
            </a:r>
            <a:r>
              <a:rPr lang="ja-JP" altLang="en-US" sz="1769" dirty="0">
                <a:latin typeface="Meiryo UI" panose="020B0604030504040204" pitchFamily="50" charset="-128"/>
                <a:ea typeface="Meiryo UI" panose="020B0604030504040204" pitchFamily="50" charset="-128"/>
                <a:cs typeface="Meiryo UI" panose="020B0604030504040204" pitchFamily="50" charset="-128"/>
              </a:rPr>
              <a:t>市</a:t>
            </a:r>
          </a:p>
        </p:txBody>
      </p:sp>
      <p:sp>
        <p:nvSpPr>
          <p:cNvPr id="40" name="円/楕円 39"/>
          <p:cNvSpPr/>
          <p:nvPr/>
        </p:nvSpPr>
        <p:spPr>
          <a:xfrm>
            <a:off x="3630431" y="1288302"/>
            <a:ext cx="2621040" cy="189292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9"/>
          </a:p>
        </p:txBody>
      </p:sp>
      <p:cxnSp>
        <p:nvCxnSpPr>
          <p:cNvPr id="51" name="直線矢印コネクタ 50"/>
          <p:cNvCxnSpPr>
            <a:stCxn id="74" idx="2"/>
          </p:cNvCxnSpPr>
          <p:nvPr/>
        </p:nvCxnSpPr>
        <p:spPr>
          <a:xfrm>
            <a:off x="5558668" y="2648263"/>
            <a:ext cx="2101713" cy="1614897"/>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7971205" y="1337810"/>
            <a:ext cx="844124" cy="362934"/>
          </a:xfrm>
          <a:prstGeom prst="rect">
            <a:avLst/>
          </a:prstGeom>
          <a:noFill/>
        </p:spPr>
        <p:txBody>
          <a:bodyPr wrap="square" rtlCol="0">
            <a:spAutoFit/>
          </a:bodyPr>
          <a:lstStyle/>
          <a:p>
            <a:r>
              <a:rPr lang="en-US" altLang="ja-JP" sz="1769" dirty="0">
                <a:latin typeface="Meiryo UI" panose="020B0604030504040204" pitchFamily="50" charset="-128"/>
                <a:ea typeface="Meiryo UI" panose="020B0604030504040204" pitchFamily="50" charset="-128"/>
                <a:cs typeface="Meiryo UI" panose="020B0604030504040204" pitchFamily="50" charset="-128"/>
              </a:rPr>
              <a:t>A</a:t>
            </a:r>
            <a:r>
              <a:rPr lang="ja-JP" altLang="en-US" sz="1769" dirty="0">
                <a:latin typeface="Meiryo UI" panose="020B0604030504040204" pitchFamily="50" charset="-128"/>
                <a:ea typeface="Meiryo UI" panose="020B0604030504040204" pitchFamily="50" charset="-128"/>
                <a:cs typeface="Meiryo UI" panose="020B0604030504040204" pitchFamily="50" charset="-128"/>
              </a:rPr>
              <a:t>商店</a:t>
            </a:r>
          </a:p>
        </p:txBody>
      </p:sp>
      <p:sp>
        <p:nvSpPr>
          <p:cNvPr id="45" name="テキスト ボックス 44"/>
          <p:cNvSpPr txBox="1"/>
          <p:nvPr/>
        </p:nvSpPr>
        <p:spPr>
          <a:xfrm>
            <a:off x="7947978" y="2674603"/>
            <a:ext cx="844124" cy="362934"/>
          </a:xfrm>
          <a:prstGeom prst="rect">
            <a:avLst/>
          </a:prstGeom>
          <a:noFill/>
        </p:spPr>
        <p:txBody>
          <a:bodyPr wrap="square" rtlCol="0">
            <a:spAutoFit/>
          </a:bodyPr>
          <a:lstStyle/>
          <a:p>
            <a:r>
              <a:rPr lang="en-US" altLang="ja-JP" sz="1769" dirty="0">
                <a:latin typeface="Meiryo UI" panose="020B0604030504040204" pitchFamily="50" charset="-128"/>
                <a:ea typeface="Meiryo UI" panose="020B0604030504040204" pitchFamily="50" charset="-128"/>
                <a:cs typeface="Meiryo UI" panose="020B0604030504040204" pitchFamily="50" charset="-128"/>
              </a:rPr>
              <a:t>B</a:t>
            </a:r>
            <a:r>
              <a:rPr lang="ja-JP" altLang="en-US" sz="1769" dirty="0">
                <a:latin typeface="Meiryo UI" panose="020B0604030504040204" pitchFamily="50" charset="-128"/>
                <a:ea typeface="Meiryo UI" panose="020B0604030504040204" pitchFamily="50" charset="-128"/>
                <a:cs typeface="Meiryo UI" panose="020B0604030504040204" pitchFamily="50" charset="-128"/>
              </a:rPr>
              <a:t>食堂</a:t>
            </a:r>
          </a:p>
        </p:txBody>
      </p:sp>
      <p:sp>
        <p:nvSpPr>
          <p:cNvPr id="46" name="テキスト ボックス 45"/>
          <p:cNvSpPr txBox="1"/>
          <p:nvPr/>
        </p:nvSpPr>
        <p:spPr>
          <a:xfrm>
            <a:off x="7992018" y="4075902"/>
            <a:ext cx="844124" cy="362934"/>
          </a:xfrm>
          <a:prstGeom prst="rect">
            <a:avLst/>
          </a:prstGeom>
          <a:noFill/>
        </p:spPr>
        <p:txBody>
          <a:bodyPr wrap="square" rtlCol="0">
            <a:spAutoFit/>
          </a:bodyPr>
          <a:lstStyle/>
          <a:p>
            <a:r>
              <a:rPr lang="en-US" altLang="ja-JP" sz="1769" dirty="0">
                <a:latin typeface="Meiryo UI" panose="020B0604030504040204" pitchFamily="50" charset="-128"/>
                <a:ea typeface="Meiryo UI" panose="020B0604030504040204" pitchFamily="50" charset="-128"/>
                <a:cs typeface="Meiryo UI" panose="020B0604030504040204" pitchFamily="50" charset="-128"/>
              </a:rPr>
              <a:t>C</a:t>
            </a:r>
            <a:r>
              <a:rPr lang="ja-JP" altLang="en-US" sz="1769" dirty="0">
                <a:latin typeface="Meiryo UI" panose="020B0604030504040204" pitchFamily="50" charset="-128"/>
                <a:ea typeface="Meiryo UI" panose="020B0604030504040204" pitchFamily="50" charset="-128"/>
                <a:cs typeface="Meiryo UI" panose="020B0604030504040204" pitchFamily="50" charset="-128"/>
              </a:rPr>
              <a:t>酒店</a:t>
            </a:r>
          </a:p>
        </p:txBody>
      </p:sp>
      <p:cxnSp>
        <p:nvCxnSpPr>
          <p:cNvPr id="48" name="直線矢印コネクタ 47"/>
          <p:cNvCxnSpPr/>
          <p:nvPr/>
        </p:nvCxnSpPr>
        <p:spPr>
          <a:xfrm flipV="1">
            <a:off x="5956347" y="1500611"/>
            <a:ext cx="1692015" cy="688437"/>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5957008" y="1305978"/>
            <a:ext cx="1547777" cy="362934"/>
          </a:xfrm>
          <a:prstGeom prst="rect">
            <a:avLst/>
          </a:prstGeom>
          <a:noFill/>
        </p:spPr>
        <p:txBody>
          <a:bodyPr wrap="square" rtlCol="0">
            <a:spAutoFit/>
          </a:bodyPr>
          <a:lstStyle/>
          <a:p>
            <a:r>
              <a:rPr lang="en-US" altLang="ja-JP" sz="1769" dirty="0">
                <a:latin typeface="Meiryo UI" panose="020B0604030504040204" pitchFamily="50" charset="-128"/>
                <a:ea typeface="Meiryo UI" panose="020B0604030504040204" pitchFamily="50" charset="-128"/>
                <a:cs typeface="Meiryo UI" panose="020B0604030504040204" pitchFamily="50" charset="-128"/>
              </a:rPr>
              <a:t>1,000</a:t>
            </a:r>
            <a:r>
              <a:rPr lang="ja-JP" altLang="en-US" sz="1769" dirty="0">
                <a:latin typeface="Meiryo UI" panose="020B0604030504040204" pitchFamily="50" charset="-128"/>
                <a:ea typeface="Meiryo UI" panose="020B0604030504040204" pitchFamily="50" charset="-128"/>
                <a:cs typeface="Meiryo UI" panose="020B0604030504040204" pitchFamily="50" charset="-128"/>
              </a:rPr>
              <a:t>円振込</a:t>
            </a:r>
          </a:p>
        </p:txBody>
      </p:sp>
      <p:sp>
        <p:nvSpPr>
          <p:cNvPr id="55" name="テキスト ボックス 54"/>
          <p:cNvSpPr txBox="1"/>
          <p:nvPr/>
        </p:nvSpPr>
        <p:spPr>
          <a:xfrm>
            <a:off x="6406087" y="2145350"/>
            <a:ext cx="1608665" cy="362934"/>
          </a:xfrm>
          <a:prstGeom prst="rect">
            <a:avLst/>
          </a:prstGeom>
          <a:noFill/>
        </p:spPr>
        <p:txBody>
          <a:bodyPr wrap="square" rtlCol="0">
            <a:spAutoFit/>
          </a:bodyPr>
          <a:lstStyle/>
          <a:p>
            <a:r>
              <a:rPr lang="en-US" altLang="ja-JP" sz="1769" dirty="0">
                <a:latin typeface="Meiryo UI" panose="020B0604030504040204" pitchFamily="50" charset="-128"/>
                <a:ea typeface="Meiryo UI" panose="020B0604030504040204" pitchFamily="50" charset="-128"/>
                <a:cs typeface="Meiryo UI" panose="020B0604030504040204" pitchFamily="50" charset="-128"/>
              </a:rPr>
              <a:t>1,500</a:t>
            </a:r>
            <a:r>
              <a:rPr lang="ja-JP" altLang="en-US" sz="1769" dirty="0">
                <a:latin typeface="Meiryo UI" panose="020B0604030504040204" pitchFamily="50" charset="-128"/>
                <a:ea typeface="Meiryo UI" panose="020B0604030504040204" pitchFamily="50" charset="-128"/>
                <a:cs typeface="Meiryo UI" panose="020B0604030504040204" pitchFamily="50" charset="-128"/>
              </a:rPr>
              <a:t>円振込</a:t>
            </a:r>
          </a:p>
        </p:txBody>
      </p:sp>
      <p:sp>
        <p:nvSpPr>
          <p:cNvPr id="56" name="テキスト ボックス 55"/>
          <p:cNvSpPr txBox="1"/>
          <p:nvPr/>
        </p:nvSpPr>
        <p:spPr>
          <a:xfrm>
            <a:off x="6082888" y="2862042"/>
            <a:ext cx="1597834" cy="362934"/>
          </a:xfrm>
          <a:prstGeom prst="rect">
            <a:avLst/>
          </a:prstGeom>
          <a:noFill/>
        </p:spPr>
        <p:txBody>
          <a:bodyPr wrap="square" rtlCol="0">
            <a:spAutoFit/>
          </a:bodyPr>
          <a:lstStyle/>
          <a:p>
            <a:r>
              <a:rPr lang="en-US" altLang="ja-JP" sz="1769" dirty="0">
                <a:latin typeface="Meiryo UI" panose="020B0604030504040204" pitchFamily="50" charset="-128"/>
                <a:ea typeface="Meiryo UI" panose="020B0604030504040204" pitchFamily="50" charset="-128"/>
                <a:cs typeface="Meiryo UI" panose="020B0604030504040204" pitchFamily="50" charset="-128"/>
              </a:rPr>
              <a:t>3,000</a:t>
            </a:r>
            <a:r>
              <a:rPr lang="ja-JP" altLang="en-US" sz="1769" dirty="0">
                <a:latin typeface="Meiryo UI" panose="020B0604030504040204" pitchFamily="50" charset="-128"/>
                <a:ea typeface="Meiryo UI" panose="020B0604030504040204" pitchFamily="50" charset="-128"/>
                <a:cs typeface="Meiryo UI" panose="020B0604030504040204" pitchFamily="50" charset="-128"/>
              </a:rPr>
              <a:t>円振込</a:t>
            </a:r>
          </a:p>
        </p:txBody>
      </p:sp>
      <p:sp>
        <p:nvSpPr>
          <p:cNvPr id="58" name="テキスト ボックス 57"/>
          <p:cNvSpPr txBox="1"/>
          <p:nvPr/>
        </p:nvSpPr>
        <p:spPr>
          <a:xfrm>
            <a:off x="2324492" y="3558791"/>
            <a:ext cx="2552946" cy="362934"/>
          </a:xfrm>
          <a:prstGeom prst="rect">
            <a:avLst/>
          </a:prstGeom>
          <a:noFill/>
        </p:spPr>
        <p:txBody>
          <a:bodyPr wrap="square" rtlCol="0">
            <a:spAutoFit/>
          </a:bodyPr>
          <a:lstStyle/>
          <a:p>
            <a:r>
              <a:rPr lang="ja-JP" altLang="en-US" sz="1769" dirty="0">
                <a:latin typeface="Meiryo UI" panose="020B0604030504040204" pitchFamily="50" charset="-128"/>
                <a:ea typeface="Meiryo UI" panose="020B0604030504040204" pitchFamily="50" charset="-128"/>
                <a:cs typeface="Meiryo UI" panose="020B0604030504040204" pitchFamily="50" charset="-128"/>
              </a:rPr>
              <a:t>ポイント利用情報の提供</a:t>
            </a:r>
          </a:p>
        </p:txBody>
      </p:sp>
      <p:cxnSp>
        <p:nvCxnSpPr>
          <p:cNvPr id="62" name="直線矢印コネクタ 61"/>
          <p:cNvCxnSpPr/>
          <p:nvPr/>
        </p:nvCxnSpPr>
        <p:spPr>
          <a:xfrm>
            <a:off x="3338924" y="2374785"/>
            <a:ext cx="533264" cy="0"/>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2717620" y="1780232"/>
            <a:ext cx="60726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3319670" y="1782954"/>
            <a:ext cx="0" cy="12115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a:stCxn id="74" idx="3"/>
          </p:cNvCxnSpPr>
          <p:nvPr/>
        </p:nvCxnSpPr>
        <p:spPr>
          <a:xfrm>
            <a:off x="5952521" y="2351559"/>
            <a:ext cx="1668989" cy="534182"/>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73" name="テキスト ボックス 72"/>
          <p:cNvSpPr txBox="1"/>
          <p:nvPr/>
        </p:nvSpPr>
        <p:spPr>
          <a:xfrm>
            <a:off x="5234421" y="2136440"/>
            <a:ext cx="643827" cy="362934"/>
          </a:xfrm>
          <a:prstGeom prst="rect">
            <a:avLst/>
          </a:prstGeom>
          <a:noFill/>
        </p:spPr>
        <p:txBody>
          <a:bodyPr wrap="square" rtlCol="0">
            <a:spAutoFit/>
          </a:bodyPr>
          <a:lstStyle/>
          <a:p>
            <a:r>
              <a:rPr lang="ja-JP" altLang="en-US" sz="1769" dirty="0">
                <a:latin typeface="Meiryo UI" panose="020B0604030504040204" pitchFamily="50" charset="-128"/>
                <a:ea typeface="Meiryo UI" panose="020B0604030504040204" pitchFamily="50" charset="-128"/>
                <a:cs typeface="Meiryo UI" panose="020B0604030504040204" pitchFamily="50" charset="-128"/>
              </a:rPr>
              <a:t>歳出</a:t>
            </a:r>
          </a:p>
        </p:txBody>
      </p:sp>
      <p:sp>
        <p:nvSpPr>
          <p:cNvPr id="74" name="正方形/長方形 73"/>
          <p:cNvSpPr/>
          <p:nvPr/>
        </p:nvSpPr>
        <p:spPr>
          <a:xfrm>
            <a:off x="5164818" y="2054846"/>
            <a:ext cx="787698" cy="5934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9" dirty="0">
              <a:solidFill>
                <a:schemeClr val="tx1"/>
              </a:solidFill>
            </a:endParaRPr>
          </a:p>
        </p:txBody>
      </p:sp>
      <p:sp>
        <p:nvSpPr>
          <p:cNvPr id="77" name="テキスト ボックス 76"/>
          <p:cNvSpPr txBox="1"/>
          <p:nvPr/>
        </p:nvSpPr>
        <p:spPr>
          <a:xfrm>
            <a:off x="2722799" y="1362509"/>
            <a:ext cx="939710" cy="362934"/>
          </a:xfrm>
          <a:prstGeom prst="rect">
            <a:avLst/>
          </a:prstGeom>
          <a:noFill/>
        </p:spPr>
        <p:txBody>
          <a:bodyPr wrap="square" rtlCol="0">
            <a:spAutoFit/>
          </a:bodyPr>
          <a:lstStyle/>
          <a:p>
            <a:r>
              <a:rPr lang="ja-JP" altLang="en-US" sz="1769" dirty="0">
                <a:latin typeface="Meiryo UI" panose="020B0604030504040204" pitchFamily="50" charset="-128"/>
                <a:ea typeface="Meiryo UI" panose="020B0604030504040204" pitchFamily="50" charset="-128"/>
                <a:cs typeface="Meiryo UI" panose="020B0604030504040204" pitchFamily="50" charset="-128"/>
              </a:rPr>
              <a:t>前払分</a:t>
            </a:r>
          </a:p>
        </p:txBody>
      </p:sp>
      <p:sp>
        <p:nvSpPr>
          <p:cNvPr id="59" name="テキスト ボックス 58"/>
          <p:cNvSpPr txBox="1"/>
          <p:nvPr/>
        </p:nvSpPr>
        <p:spPr>
          <a:xfrm>
            <a:off x="6073835" y="3461473"/>
            <a:ext cx="1647006" cy="514156"/>
          </a:xfrm>
          <a:prstGeom prst="rect">
            <a:avLst/>
          </a:prstGeom>
          <a:noFill/>
        </p:spPr>
        <p:txBody>
          <a:bodyPr wrap="square" rtlCol="0">
            <a:spAutoFit/>
          </a:bodyPr>
          <a:lstStyle/>
          <a:p>
            <a:r>
              <a:rPr lang="ja-JP" altLang="en-US" sz="1376" dirty="0">
                <a:latin typeface="Meiryo UI" panose="020B0604030504040204" pitchFamily="50" charset="-128"/>
                <a:ea typeface="Meiryo UI" panose="020B0604030504040204" pitchFamily="50" charset="-128"/>
                <a:cs typeface="Meiryo UI" panose="020B0604030504040204" pitchFamily="50" charset="-128"/>
              </a:rPr>
              <a:t>インターネットサイト</a:t>
            </a:r>
            <a:endParaRPr lang="en-US" altLang="ja-JP" sz="1376"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76" dirty="0">
                <a:latin typeface="Meiryo UI" panose="020B0604030504040204" pitchFamily="50" charset="-128"/>
                <a:ea typeface="Meiryo UI" panose="020B0604030504040204" pitchFamily="50" charset="-128"/>
                <a:cs typeface="Meiryo UI" panose="020B0604030504040204" pitchFamily="50" charset="-128"/>
              </a:rPr>
              <a:t>取次事業者経由</a:t>
            </a:r>
          </a:p>
        </p:txBody>
      </p:sp>
      <p:cxnSp>
        <p:nvCxnSpPr>
          <p:cNvPr id="97" name="直線コネクタ 96"/>
          <p:cNvCxnSpPr/>
          <p:nvPr/>
        </p:nvCxnSpPr>
        <p:spPr>
          <a:xfrm>
            <a:off x="2722796" y="2994474"/>
            <a:ext cx="6161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AutoShape 15"/>
          <p:cNvSpPr>
            <a:spLocks noChangeArrowheads="1"/>
          </p:cNvSpPr>
          <p:nvPr/>
        </p:nvSpPr>
        <p:spPr bwMode="auto">
          <a:xfrm>
            <a:off x="183684" y="150598"/>
            <a:ext cx="9720000" cy="421975"/>
          </a:xfrm>
          <a:prstGeom prst="roundRect">
            <a:avLst>
              <a:gd name="adj" fmla="val 21125"/>
            </a:avLst>
          </a:prstGeom>
          <a:gradFill rotWithShape="1">
            <a:gsLst>
              <a:gs pos="0">
                <a:srgbClr val="FF9933"/>
              </a:gs>
              <a:gs pos="50000">
                <a:schemeClr val="bg1"/>
              </a:gs>
              <a:gs pos="100000">
                <a:srgbClr val="FF9933"/>
              </a:gs>
            </a:gsLst>
            <a:lin ang="5400000" scaled="1"/>
          </a:gradFill>
          <a:ln w="57150" cmpd="thickThin">
            <a:solidFill>
              <a:schemeClr val="tx1"/>
            </a:solidFill>
            <a:round/>
            <a:headEnd/>
            <a:tailEnd/>
          </a:ln>
          <a:effectLst/>
        </p:spPr>
        <p:txBody>
          <a:bodyPr lIns="0" tIns="39883" rIns="79760" bIns="39883" anchor="ctr"/>
          <a:lstStyle/>
          <a:p>
            <a:pPr algn="ctr" defTabSz="792551">
              <a:defRPr/>
            </a:pP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自治体ポイント利用後の精算（イメージ）</a:t>
            </a:r>
          </a:p>
        </p:txBody>
      </p:sp>
      <p:sp>
        <p:nvSpPr>
          <p:cNvPr id="47" name="円/楕円 46"/>
          <p:cNvSpPr/>
          <p:nvPr/>
        </p:nvSpPr>
        <p:spPr>
          <a:xfrm>
            <a:off x="7763751" y="2313059"/>
            <a:ext cx="1496725" cy="1254018"/>
          </a:xfrm>
          <a:prstGeom prst="ellipse">
            <a:avLst/>
          </a:prstGeom>
          <a:solidFill>
            <a:srgbClr val="5B9BD5">
              <a:lumMod val="20000"/>
              <a:lumOff val="80000"/>
            </a:srgbClr>
          </a:solidFill>
          <a:ln w="12700" cap="flat" cmpd="sng" algn="ctr">
            <a:solidFill>
              <a:sysClr val="windowText" lastClr="000000"/>
            </a:solidFill>
            <a:prstDash val="solid"/>
            <a:miter lim="800000"/>
          </a:ln>
          <a:effectLst/>
        </p:spPr>
        <p:txBody>
          <a:bodyPr rtlCol="0" anchor="ctr"/>
          <a:lstStyle/>
          <a:p>
            <a:pPr algn="ctr" defTabSz="898557"/>
            <a:endParaRPr kumimoji="0" lang="ja-JP" altLang="en-US" sz="1769" kern="0">
              <a:solidFill>
                <a:prstClr val="white"/>
              </a:solidFill>
              <a:latin typeface="Calibri" panose="020F0502020204030204"/>
              <a:ea typeface="ＭＳ Ｐゴシック" panose="020B0600070205080204" pitchFamily="50" charset="-128"/>
            </a:endParaRPr>
          </a:p>
        </p:txBody>
      </p:sp>
      <p:sp>
        <p:nvSpPr>
          <p:cNvPr id="49" name="円/楕円 48"/>
          <p:cNvSpPr/>
          <p:nvPr/>
        </p:nvSpPr>
        <p:spPr>
          <a:xfrm>
            <a:off x="7751879" y="935029"/>
            <a:ext cx="1496725" cy="1254018"/>
          </a:xfrm>
          <a:prstGeom prst="ellipse">
            <a:avLst/>
          </a:prstGeom>
          <a:solidFill>
            <a:schemeClr val="accent6">
              <a:lumMod val="20000"/>
              <a:lumOff val="80000"/>
            </a:schemeClr>
          </a:solidFill>
          <a:ln w="12700" cap="flat" cmpd="sng" algn="ctr">
            <a:solidFill>
              <a:sysClr val="windowText" lastClr="000000"/>
            </a:solidFill>
            <a:prstDash val="solid"/>
            <a:miter lim="800000"/>
          </a:ln>
          <a:effectLst/>
        </p:spPr>
        <p:txBody>
          <a:bodyPr rtlCol="0" anchor="ctr"/>
          <a:lstStyle/>
          <a:p>
            <a:pPr algn="ctr" defTabSz="898557"/>
            <a:endParaRPr kumimoji="0" lang="ja-JP" altLang="en-US" sz="1769" kern="0">
              <a:solidFill>
                <a:prstClr val="white"/>
              </a:solidFill>
              <a:latin typeface="Calibri" panose="020F0502020204030204"/>
              <a:ea typeface="ＭＳ Ｐゴシック" panose="020B0600070205080204" pitchFamily="50" charset="-128"/>
            </a:endParaRPr>
          </a:p>
        </p:txBody>
      </p:sp>
      <p:sp>
        <p:nvSpPr>
          <p:cNvPr id="50" name="円/楕円 49"/>
          <p:cNvSpPr/>
          <p:nvPr/>
        </p:nvSpPr>
        <p:spPr>
          <a:xfrm>
            <a:off x="7802627" y="3690480"/>
            <a:ext cx="1496725" cy="1254018"/>
          </a:xfrm>
          <a:prstGeom prst="ellipse">
            <a:avLst/>
          </a:prstGeom>
          <a:solidFill>
            <a:srgbClr val="FFC000">
              <a:lumMod val="20000"/>
              <a:lumOff val="80000"/>
            </a:srgbClr>
          </a:solidFill>
          <a:ln w="12700" cap="flat" cmpd="sng" algn="ctr">
            <a:solidFill>
              <a:sysClr val="windowText" lastClr="000000"/>
            </a:solidFill>
            <a:prstDash val="solid"/>
            <a:miter lim="800000"/>
          </a:ln>
          <a:effectLst/>
        </p:spPr>
        <p:txBody>
          <a:bodyPr rtlCol="0" anchor="ctr"/>
          <a:lstStyle/>
          <a:p>
            <a:pPr algn="ctr" defTabSz="898557"/>
            <a:endParaRPr kumimoji="0" lang="ja-JP" altLang="en-US" sz="1769" kern="0">
              <a:solidFill>
                <a:prstClr val="white"/>
              </a:solidFill>
              <a:latin typeface="Calibri" panose="020F0502020204030204"/>
              <a:ea typeface="ＭＳ Ｐゴシック" panose="020B0600070205080204" pitchFamily="50" charset="-128"/>
            </a:endParaRPr>
          </a:p>
        </p:txBody>
      </p:sp>
      <p:sp>
        <p:nvSpPr>
          <p:cNvPr id="52" name="テキスト ボックス 51"/>
          <p:cNvSpPr txBox="1"/>
          <p:nvPr/>
        </p:nvSpPr>
        <p:spPr>
          <a:xfrm>
            <a:off x="8144307" y="4155388"/>
            <a:ext cx="844124" cy="362934"/>
          </a:xfrm>
          <a:prstGeom prst="rect">
            <a:avLst/>
          </a:prstGeom>
          <a:noFill/>
        </p:spPr>
        <p:txBody>
          <a:bodyPr wrap="square" rtlCol="0">
            <a:spAutoFit/>
          </a:bodyPr>
          <a:lstStyle/>
          <a:p>
            <a:r>
              <a:rPr lang="en-US" altLang="ja-JP" sz="17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sz="17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酒店</a:t>
            </a:r>
          </a:p>
        </p:txBody>
      </p:sp>
      <p:sp>
        <p:nvSpPr>
          <p:cNvPr id="53" name="上矢印 52"/>
          <p:cNvSpPr/>
          <p:nvPr/>
        </p:nvSpPr>
        <p:spPr>
          <a:xfrm>
            <a:off x="4641693" y="3232975"/>
            <a:ext cx="471490" cy="742654"/>
          </a:xfrm>
          <a:prstGeom prst="upArrow">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898557"/>
            <a:endParaRPr kumimoji="0" lang="ja-JP" altLang="en-US" sz="1769" kern="0">
              <a:solidFill>
                <a:prstClr val="white"/>
              </a:solidFill>
              <a:latin typeface="Calibri" panose="020F0502020204030204"/>
              <a:ea typeface="ＭＳ Ｐゴシック" panose="020B0600070205080204" pitchFamily="50" charset="-128"/>
            </a:endParaRPr>
          </a:p>
        </p:txBody>
      </p:sp>
      <p:sp>
        <p:nvSpPr>
          <p:cNvPr id="63" name="円/楕円 62"/>
          <p:cNvSpPr/>
          <p:nvPr/>
        </p:nvSpPr>
        <p:spPr>
          <a:xfrm>
            <a:off x="5974401" y="3373331"/>
            <a:ext cx="1585846" cy="690444"/>
          </a:xfrm>
          <a:prstGeom prst="ellipse">
            <a:avLst/>
          </a:prstGeom>
          <a:solidFill>
            <a:srgbClr val="E7E6E6">
              <a:lumMod val="90000"/>
            </a:srgbClr>
          </a:solidFill>
          <a:ln w="12700" cap="flat" cmpd="sng" algn="ctr">
            <a:solidFill>
              <a:sysClr val="windowText" lastClr="000000"/>
            </a:solidFill>
            <a:prstDash val="solid"/>
            <a:miter lim="800000"/>
          </a:ln>
          <a:effectLst/>
        </p:spPr>
        <p:txBody>
          <a:bodyPr rtlCol="0" anchor="ctr"/>
          <a:lstStyle/>
          <a:p>
            <a:pPr algn="ctr" defTabSz="898557"/>
            <a:endParaRPr kumimoji="0" lang="ja-JP" altLang="en-US" sz="1769" kern="0">
              <a:solidFill>
                <a:prstClr val="white"/>
              </a:solidFill>
              <a:latin typeface="Calibri" panose="020F0502020204030204"/>
              <a:ea typeface="ＭＳ Ｐゴシック" panose="020B0600070205080204" pitchFamily="50" charset="-128"/>
            </a:endParaRPr>
          </a:p>
        </p:txBody>
      </p:sp>
      <p:graphicFrame>
        <p:nvGraphicFramePr>
          <p:cNvPr id="64" name="表 63"/>
          <p:cNvGraphicFramePr>
            <a:graphicFrameLocks noGrp="1"/>
          </p:cNvGraphicFramePr>
          <p:nvPr>
            <p:extLst/>
          </p:nvPr>
        </p:nvGraphicFramePr>
        <p:xfrm>
          <a:off x="3315118" y="4704085"/>
          <a:ext cx="3300886" cy="1594374"/>
        </p:xfrm>
        <a:graphic>
          <a:graphicData uri="http://schemas.openxmlformats.org/drawingml/2006/table">
            <a:tbl>
              <a:tblPr firstRow="1" bandRow="1"/>
              <a:tblGrid>
                <a:gridCol w="1240872"/>
                <a:gridCol w="927795"/>
                <a:gridCol w="1132219"/>
              </a:tblGrid>
              <a:tr h="601356">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マイキー</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ID</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89856" marR="89856" marT="44928" marB="44928" anchor="ctr">
                    <a:lnL w="12700" cap="flat" cmpd="sng" algn="ctr">
                      <a:solidFill>
                        <a:sysClr val="windowText" lastClr="000000"/>
                      </a:solid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利用店舗</a:t>
                      </a:r>
                    </a:p>
                  </a:txBody>
                  <a:tcPr marL="89856" marR="89856" marT="44928" marB="44928" anchor="ct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4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Ａ市ポイント利用実績</a:t>
                      </a:r>
                    </a:p>
                  </a:txBody>
                  <a:tcPr marL="89856" marR="89856" marT="44928" marB="44928" anchor="ctr">
                    <a:lnL w="12700" cmpd="sng">
                      <a:solidFill>
                        <a:sysClr val="window" lastClr="FFFFFF"/>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r>
              <a:tr h="331006">
                <a:tc rowSpan="3">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A0123456</a:t>
                      </a:r>
                    </a:p>
                  </a:txBody>
                  <a:tcPr marL="89856" marR="89856" marT="44928" marB="44928" anchor="ctr">
                    <a:lnL w="12700" cap="flat" cmpd="sng" algn="ctr">
                      <a:solidFill>
                        <a:sysClr val="windowText" lastClr="000000"/>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5A5A5">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商店</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89856" marR="89856" marT="44928" marB="44928"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1,000</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89856" marR="89856" marT="44928" marB="44928">
                    <a:lnL w="12700" cmpd="sng">
                      <a:solidFill>
                        <a:sysClr val="window" lastClr="FFFFFF"/>
                      </a:solidFill>
                    </a:lnL>
                    <a:lnR w="12700" cap="flat" cmpd="sng" algn="ctr">
                      <a:solidFill>
                        <a:sysClr val="windowText" lastClr="000000"/>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r>
              <a:tr h="331006">
                <a:tc vMerge="1">
                  <a:txBody>
                    <a:bodyPr/>
                    <a:lstStyle/>
                    <a:p>
                      <a:endParaRPr kumimoji="1" lang="ja-JP" altLang="en-US" dirty="0"/>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食堂</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89856" marR="89856" marT="44928" marB="44928"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1,500</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89856" marR="89856" marT="44928" marB="44928">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20000"/>
                        <a:lumOff val="80000"/>
                      </a:srgbClr>
                    </a:solidFill>
                  </a:tcPr>
                </a:tc>
              </a:tr>
              <a:tr h="331006">
                <a:tc vMerge="1">
                  <a:txBody>
                    <a:bodyPr/>
                    <a:lstStyle/>
                    <a:p>
                      <a:endParaRPr kumimoji="1" lang="ja-JP" altLang="en-US" dirty="0"/>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酒店</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89856" marR="89856" marT="44928" marB="44928"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20000"/>
                        <a:lumOff val="8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3,000</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89856" marR="89856" marT="44928" marB="44928">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20000"/>
                        <a:lumOff val="80000"/>
                      </a:srgbClr>
                    </a:solidFill>
                  </a:tcPr>
                </a:tc>
              </a:tr>
            </a:tbl>
          </a:graphicData>
        </a:graphic>
      </p:graphicFrame>
      <p:sp>
        <p:nvSpPr>
          <p:cNvPr id="66" name="角丸四角形 65"/>
          <p:cNvSpPr/>
          <p:nvPr/>
        </p:nvSpPr>
        <p:spPr>
          <a:xfrm>
            <a:off x="3726683" y="4362048"/>
            <a:ext cx="2441464" cy="328753"/>
          </a:xfrm>
          <a:prstGeom prst="roundRect">
            <a:avLst/>
          </a:prstGeom>
          <a:solidFill>
            <a:schemeClr val="accent6">
              <a:lumMod val="20000"/>
              <a:lumOff val="80000"/>
            </a:schemeClr>
          </a:solidFill>
          <a:ln w="9525" cap="flat" cmpd="sng" algn="ctr">
            <a:solidFill>
              <a:sysClr val="windowText" lastClr="000000"/>
            </a:solidFill>
            <a:prstDash val="solid"/>
            <a:miter lim="800000"/>
          </a:ln>
          <a:effectLst/>
        </p:spPr>
        <p:txBody>
          <a:bodyPr rtlCol="0" anchor="ctr"/>
          <a:lstStyle/>
          <a:p>
            <a:pPr algn="ctr" defTabSz="898557"/>
            <a:r>
              <a:rPr kumimoji="0" lang="ja-JP" altLang="en-US" sz="157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自治体ポイント管理クラウド</a:t>
            </a:r>
          </a:p>
        </p:txBody>
      </p:sp>
      <p:sp>
        <p:nvSpPr>
          <p:cNvPr id="68" name="テキスト ボックス 67"/>
          <p:cNvSpPr txBox="1"/>
          <p:nvPr/>
        </p:nvSpPr>
        <p:spPr>
          <a:xfrm>
            <a:off x="8123494" y="1417296"/>
            <a:ext cx="844124" cy="362934"/>
          </a:xfrm>
          <a:prstGeom prst="rect">
            <a:avLst/>
          </a:prstGeom>
          <a:noFill/>
        </p:spPr>
        <p:txBody>
          <a:bodyPr wrap="square" rtlCol="0">
            <a:spAutoFit/>
          </a:bodyPr>
          <a:lstStyle/>
          <a:p>
            <a:r>
              <a:rPr lang="en-US" altLang="ja-JP" sz="17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17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商店</a:t>
            </a:r>
          </a:p>
        </p:txBody>
      </p:sp>
      <p:sp>
        <p:nvSpPr>
          <p:cNvPr id="69" name="テキスト ボックス 68"/>
          <p:cNvSpPr txBox="1"/>
          <p:nvPr/>
        </p:nvSpPr>
        <p:spPr>
          <a:xfrm>
            <a:off x="8100266" y="2754092"/>
            <a:ext cx="844124" cy="362934"/>
          </a:xfrm>
          <a:prstGeom prst="rect">
            <a:avLst/>
          </a:prstGeom>
          <a:noFill/>
        </p:spPr>
        <p:txBody>
          <a:bodyPr wrap="square" rtlCol="0">
            <a:spAutoFit/>
          </a:bodyPr>
          <a:lstStyle/>
          <a:p>
            <a:r>
              <a:rPr lang="en-US" altLang="ja-JP" sz="17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17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食堂</a:t>
            </a:r>
          </a:p>
        </p:txBody>
      </p:sp>
      <p:sp>
        <p:nvSpPr>
          <p:cNvPr id="70" name="テキスト ボックス 69"/>
          <p:cNvSpPr txBox="1"/>
          <p:nvPr/>
        </p:nvSpPr>
        <p:spPr>
          <a:xfrm>
            <a:off x="5988035" y="3461473"/>
            <a:ext cx="1647006" cy="514156"/>
          </a:xfrm>
          <a:prstGeom prst="rect">
            <a:avLst/>
          </a:prstGeom>
          <a:noFill/>
        </p:spPr>
        <p:txBody>
          <a:bodyPr wrap="square" rtlCol="0">
            <a:spAutoFit/>
          </a:bodyPr>
          <a:lstStyle/>
          <a:p>
            <a:r>
              <a:rPr lang="ja-JP" altLang="en-US" sz="1376" dirty="0">
                <a:latin typeface="Meiryo UI" panose="020B0604030504040204" pitchFamily="50" charset="-128"/>
                <a:ea typeface="Meiryo UI" panose="020B0604030504040204" pitchFamily="50" charset="-128"/>
                <a:cs typeface="Meiryo UI" panose="020B0604030504040204" pitchFamily="50" charset="-128"/>
              </a:rPr>
              <a:t>オンライン販売サイト</a:t>
            </a:r>
          </a:p>
          <a:p>
            <a:r>
              <a:rPr lang="ja-JP" altLang="en-US" sz="1376" dirty="0">
                <a:latin typeface="Meiryo UI" panose="020B0604030504040204" pitchFamily="50" charset="-128"/>
                <a:ea typeface="Meiryo UI" panose="020B0604030504040204" pitchFamily="50" charset="-128"/>
                <a:cs typeface="Meiryo UI" panose="020B0604030504040204" pitchFamily="50" charset="-128"/>
              </a:rPr>
              <a:t>代行事業者経由</a:t>
            </a:r>
          </a:p>
        </p:txBody>
      </p:sp>
      <p:sp>
        <p:nvSpPr>
          <p:cNvPr id="57" name="スライド番号プレースホルダー 1"/>
          <p:cNvSpPr txBox="1">
            <a:spLocks/>
          </p:cNvSpPr>
          <p:nvPr/>
        </p:nvSpPr>
        <p:spPr>
          <a:xfrm>
            <a:off x="7670273" y="6483723"/>
            <a:ext cx="23114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2000" dirty="0">
                <a:latin typeface="ＭＳ ゴシック" panose="020B0609070205080204" pitchFamily="49" charset="-128"/>
                <a:ea typeface="ＭＳ ゴシック" panose="020B0609070205080204" pitchFamily="49" charset="-128"/>
              </a:rPr>
              <a:t>9</a:t>
            </a:r>
            <a:endParaRPr lang="ja-JP" altLang="en-US" sz="2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430079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2469020708"/>
              </p:ext>
            </p:extLst>
          </p:nvPr>
        </p:nvGraphicFramePr>
        <p:xfrm>
          <a:off x="441562" y="1082996"/>
          <a:ext cx="9197504" cy="4502622"/>
        </p:xfrm>
        <a:graphic>
          <a:graphicData uri="http://schemas.openxmlformats.org/drawingml/2006/table">
            <a:tbl>
              <a:tblPr firstRow="1" bandRow="1">
                <a:tableStyleId>{5C22544A-7EE6-4342-B048-85BDC9FD1C3A}</a:tableStyleId>
              </a:tblPr>
              <a:tblGrid>
                <a:gridCol w="1716065"/>
                <a:gridCol w="7481439"/>
              </a:tblGrid>
              <a:tr h="321067">
                <a:tc>
                  <a:txBody>
                    <a:bodyPr/>
                    <a:lstStyle/>
                    <a:p>
                      <a:pPr algn="ctr"/>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項　目</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a:txBody>
                  <a:tcPr marL="73008" marR="73008" marT="36504" marB="36504"/>
                </a:tc>
                <a:tc>
                  <a:txBody>
                    <a:bodyPr/>
                    <a:lstStyle/>
                    <a:p>
                      <a:pPr algn="ctr"/>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内　　　　容</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a:txBody>
                  <a:tcPr marL="73008" marR="73008" marT="36504" marB="36504"/>
                </a:tc>
              </a:tr>
              <a:tr h="697224">
                <a:tc>
                  <a:txBody>
                    <a:bodyPr/>
                    <a:lstStyle/>
                    <a:p>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１．総額</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a:txBody>
                  <a:tcPr marL="73008" marR="73008" marT="36504" marB="36504"/>
                </a:tc>
                <a:tc>
                  <a:txBody>
                    <a:bodyPr/>
                    <a:lstStyle/>
                    <a:p>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令和元年度予算額：７３．９億円</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a:txBody>
                  <a:tcPr marL="73008" marR="73008" marT="36504" marB="36504"/>
                </a:tc>
              </a:tr>
              <a:tr h="1995443">
                <a:tc>
                  <a:txBody>
                    <a:bodyPr/>
                    <a:lstStyle/>
                    <a:p>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２．補助対象経費</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a:txBody>
                  <a:tcPr marL="73008" marR="73008" marT="36504" marB="36504"/>
                </a:tc>
                <a:tc>
                  <a:txBody>
                    <a:bodyPr/>
                    <a:lstStyle/>
                    <a:p>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○本事業の実施に要した事務経費相当額の１００％を国が補助。</a:t>
                      </a:r>
                      <a:endParaRPr kumimoji="1"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・ＩＤ設定支援補助等</a:t>
                      </a:r>
                    </a:p>
                    <a:p>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・店舗募集、説明会出席等</a:t>
                      </a:r>
                    </a:p>
                    <a:p>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・消耗品費、印刷製本費等</a:t>
                      </a:r>
                    </a:p>
                    <a:p>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・新聞広告（都道府県のみ）、チラシ作成等</a:t>
                      </a:r>
                    </a:p>
                    <a:p>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・説明会等会場使用料</a:t>
                      </a:r>
                      <a:endParaRPr kumimoji="1"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・パソコン等リース料</a:t>
                      </a:r>
                    </a:p>
                    <a:p>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・民間事業者等への事務委託費用</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a:txBody>
                  <a:tcPr marL="73008" marR="73008" marT="36504" marB="36504"/>
                </a:tc>
              </a:tr>
              <a:tr h="730080">
                <a:tc>
                  <a:txBody>
                    <a:bodyPr/>
                    <a:lstStyle/>
                    <a:p>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３．算定方法</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a:txBody>
                  <a:tcPr marL="73008" marR="73008" marT="36504" marB="36504"/>
                </a:tc>
                <a:tc>
                  <a:txBody>
                    <a:bodyPr/>
                    <a:lstStyle/>
                    <a:p>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○対象経費の実支出額と基準額とを比較して少ない方の額</a:t>
                      </a:r>
                      <a:endParaRPr kumimoji="1"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基準額の算定にあたっては、経費の種類に応じ、人口按分、実施期間按分（６月概算交付の場合：１０／１０、９月概算交付の場合、６／９）を行う。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73008" marR="73008" marT="36504" marB="36504"/>
                </a:tc>
              </a:tr>
              <a:tr h="746929">
                <a:tc>
                  <a:txBody>
                    <a:bodyPr/>
                    <a:lstStyle/>
                    <a:p>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４．経費別の</a:t>
                      </a:r>
                      <a:endParaRPr kumimoji="1"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　　按分方法</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a:txBody>
                  <a:tcPr marL="73008" marR="73008" marT="36504" marB="36504"/>
                </a:tc>
                <a:tc>
                  <a:txBody>
                    <a:bodyPr/>
                    <a:lstStyle/>
                    <a:p>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・按分無し（非常勤職員賃金の一部、職員旅費、役務費の一部、使用料）</a:t>
                      </a:r>
                      <a:endParaRPr kumimoji="1"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・人口按分（需用費、役務費の一部）</a:t>
                      </a:r>
                      <a:endParaRPr kumimoji="1"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・人口按分＋実施期間按分（非常勤職員賃金の一部、賃借料）</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a:txBody>
                  <a:tcPr marL="73008" marR="73008" marT="36504" marB="36504"/>
                </a:tc>
              </a:tr>
            </a:tbl>
          </a:graphicData>
        </a:graphic>
      </p:graphicFrame>
      <p:sp>
        <p:nvSpPr>
          <p:cNvPr id="4" name="AutoShape 15"/>
          <p:cNvSpPr>
            <a:spLocks noChangeArrowheads="1"/>
          </p:cNvSpPr>
          <p:nvPr/>
        </p:nvSpPr>
        <p:spPr bwMode="auto">
          <a:xfrm>
            <a:off x="262968" y="252259"/>
            <a:ext cx="9551622" cy="468000"/>
          </a:xfrm>
          <a:prstGeom prst="roundRect">
            <a:avLst>
              <a:gd name="adj" fmla="val 21125"/>
            </a:avLst>
          </a:prstGeom>
          <a:gradFill rotWithShape="1">
            <a:gsLst>
              <a:gs pos="0">
                <a:srgbClr val="FF9933"/>
              </a:gs>
              <a:gs pos="50000">
                <a:schemeClr val="bg1"/>
              </a:gs>
              <a:gs pos="100000">
                <a:srgbClr val="FF9933"/>
              </a:gs>
            </a:gsLst>
            <a:lin ang="5400000" scaled="1"/>
          </a:gradFill>
          <a:ln w="57150" cmpd="thickThin">
            <a:solidFill>
              <a:schemeClr val="tx1"/>
            </a:solidFill>
            <a:round/>
            <a:headEnd/>
            <a:tailEnd/>
          </a:ln>
          <a:effectLst/>
        </p:spPr>
        <p:txBody>
          <a:bodyPr lIns="87931" tIns="43967" rIns="87931" bIns="43967" anchor="ctr"/>
          <a:lstStyle/>
          <a:p>
            <a:pPr algn="ctr" defTabSz="879638" fontAlgn="base">
              <a:spcBef>
                <a:spcPct val="0"/>
              </a:spcBef>
              <a:spcAft>
                <a:spcPct val="0"/>
              </a:spcAft>
              <a:defRPr/>
            </a:pPr>
            <a:r>
              <a:rPr lang="ja-JP" altLang="en-US" sz="2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個人番号カード利用環境整備費補助金の概要</a:t>
            </a:r>
            <a:endParaRPr lang="ja-JP" altLang="en-US" sz="2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360493" y="5660513"/>
            <a:ext cx="8257032" cy="338554"/>
          </a:xfrm>
          <a:prstGeom prst="rect">
            <a:avLst/>
          </a:prstGeom>
          <a:noFill/>
        </p:spPr>
        <p:txBody>
          <a:bodyPr wrap="square" rtlCol="0">
            <a:spAutoFit/>
          </a:bodyPr>
          <a:lstStyle/>
          <a:p>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補助金の申請にあたっては、マイキープラットフォーム運用協議会の会員となっている必要がある。</a:t>
            </a:r>
          </a:p>
        </p:txBody>
      </p:sp>
      <p:sp>
        <p:nvSpPr>
          <p:cNvPr id="7" name="スライド番号プレースホルダー 1"/>
          <p:cNvSpPr txBox="1">
            <a:spLocks/>
          </p:cNvSpPr>
          <p:nvPr/>
        </p:nvSpPr>
        <p:spPr>
          <a:xfrm>
            <a:off x="7670273" y="6483723"/>
            <a:ext cx="23114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2000" dirty="0" smtClean="0">
                <a:latin typeface="ＭＳ ゴシック" panose="020B0609070205080204" pitchFamily="49" charset="-128"/>
                <a:ea typeface="ＭＳ ゴシック" panose="020B0609070205080204" pitchFamily="49" charset="-128"/>
              </a:rPr>
              <a:t>10</a:t>
            </a:r>
            <a:endParaRPr lang="ja-JP" altLang="en-US" sz="2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038635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nvPr>
        </p:nvGraphicFramePr>
        <p:xfrm>
          <a:off x="192567" y="2136479"/>
          <a:ext cx="9690494" cy="4561723"/>
        </p:xfrm>
        <a:graphic>
          <a:graphicData uri="http://schemas.openxmlformats.org/drawingml/2006/table">
            <a:tbl>
              <a:tblPr firstRow="1" firstCol="1" bandRow="1">
                <a:tableStyleId>{5C22544A-7EE6-4342-B048-85BDC9FD1C3A}</a:tableStyleId>
              </a:tblPr>
              <a:tblGrid>
                <a:gridCol w="968196"/>
                <a:gridCol w="8130728"/>
                <a:gridCol w="591570"/>
              </a:tblGrid>
              <a:tr h="382603">
                <a:tc>
                  <a:txBody>
                    <a:bodyPr/>
                    <a:lstStyle/>
                    <a:p>
                      <a:pPr algn="ctr">
                        <a:spcAft>
                          <a:spcPts val="0"/>
                        </a:spcAft>
                      </a:pPr>
                      <a:r>
                        <a:rPr lang="ja-JP" sz="950" kern="0" dirty="0">
                          <a:effectLst/>
                          <a:latin typeface="ＭＳ Ｐゴシック" panose="020B0600070205080204" pitchFamily="50" charset="-128"/>
                          <a:ea typeface="ＭＳ Ｐゴシック" panose="020B0600070205080204" pitchFamily="50" charset="-128"/>
                        </a:rPr>
                        <a:t>都道府県名</a:t>
                      </a:r>
                      <a:endParaRPr lang="ja-JP" sz="1050" kern="100" dirty="0">
                        <a:effectLst/>
                        <a:latin typeface="ＭＳ Ｐゴシック" panose="020B0600070205080204" pitchFamily="50" charset="-128"/>
                        <a:ea typeface="ＭＳ Ｐゴシック" panose="020B0600070205080204" pitchFamily="50" charset="-128"/>
                      </a:endParaRPr>
                    </a:p>
                    <a:p>
                      <a:pPr algn="ctr">
                        <a:spcAft>
                          <a:spcPts val="0"/>
                        </a:spcAft>
                      </a:pPr>
                      <a:r>
                        <a:rPr lang="ja-JP" sz="950" kern="0" dirty="0">
                          <a:effectLst/>
                          <a:latin typeface="ＭＳ Ｐゴシック" panose="020B0600070205080204" pitchFamily="50" charset="-128"/>
                          <a:ea typeface="ＭＳ Ｐゴシック" panose="020B0600070205080204" pitchFamily="50" charset="-128"/>
                        </a:rPr>
                        <a:t>（管内団体数）</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ctr">
                        <a:spcAft>
                          <a:spcPts val="0"/>
                        </a:spcAft>
                      </a:pPr>
                      <a:r>
                        <a:rPr lang="ja-JP" sz="950" kern="0" dirty="0">
                          <a:effectLst/>
                          <a:latin typeface="ＭＳ Ｐゴシック" panose="020B0600070205080204" pitchFamily="50" charset="-128"/>
                          <a:ea typeface="ＭＳ Ｐゴシック" panose="020B0600070205080204" pitchFamily="50" charset="-128"/>
                        </a:rPr>
                        <a:t>会員（地方公共団体）</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ctr">
                        <a:spcAft>
                          <a:spcPts val="0"/>
                        </a:spcAft>
                      </a:pPr>
                      <a:r>
                        <a:rPr lang="ja-JP" altLang="en-US" sz="105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自治体</a:t>
                      </a:r>
                      <a:endParaRPr lang="en-US" altLang="ja-JP" sz="105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spcAft>
                          <a:spcPts val="0"/>
                        </a:spcAft>
                      </a:pPr>
                      <a:r>
                        <a:rPr lang="ja-JP" altLang="en-US" sz="105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参加率</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r>
              <a:tr h="180000">
                <a:tc>
                  <a:txBody>
                    <a:bodyPr/>
                    <a:lstStyle/>
                    <a:p>
                      <a:pPr algn="ctr">
                        <a:spcAft>
                          <a:spcPts val="0"/>
                        </a:spcAft>
                      </a:pPr>
                      <a:r>
                        <a:rPr lang="ja-JP" sz="950" kern="100" dirty="0">
                          <a:effectLst/>
                          <a:latin typeface="ＭＳ Ｐゴシック" panose="020B0600070205080204" pitchFamily="50" charset="-128"/>
                          <a:ea typeface="ＭＳ Ｐゴシック" panose="020B0600070205080204" pitchFamily="50" charset="-128"/>
                        </a:rPr>
                        <a:t>北海道</a:t>
                      </a:r>
                      <a:r>
                        <a:rPr lang="ja-JP" sz="950" kern="100" dirty="0" smtClean="0">
                          <a:effectLst/>
                          <a:latin typeface="ＭＳ Ｐゴシック" panose="020B0600070205080204" pitchFamily="50" charset="-128"/>
                          <a:ea typeface="ＭＳ Ｐゴシック" panose="020B0600070205080204" pitchFamily="50" charset="-128"/>
                        </a:rPr>
                        <a:t>（</a:t>
                      </a:r>
                      <a:r>
                        <a:rPr lang="en-US" altLang="ja-JP" sz="950" kern="100" dirty="0" smtClean="0">
                          <a:effectLst/>
                          <a:latin typeface="ＭＳ Ｐゴシック" panose="020B0600070205080204" pitchFamily="50" charset="-128"/>
                          <a:ea typeface="ＭＳ Ｐゴシック" panose="020B0600070205080204" pitchFamily="50" charset="-128"/>
                        </a:rPr>
                        <a:t>179</a:t>
                      </a:r>
                      <a:r>
                        <a:rPr lang="ja-JP" sz="950" kern="100" dirty="0" smtClean="0">
                          <a:effectLst/>
                          <a:latin typeface="ＭＳ Ｐゴシック" panose="020B0600070205080204" pitchFamily="50" charset="-128"/>
                          <a:ea typeface="ＭＳ Ｐゴシック" panose="020B0600070205080204" pitchFamily="50" charset="-128"/>
                        </a:rPr>
                        <a:t>）</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just">
                        <a:spcAft>
                          <a:spcPts val="0"/>
                        </a:spcAft>
                      </a:pPr>
                      <a:r>
                        <a:rPr lang="ja-JP" altLang="en-US" sz="950" kern="100" dirty="0" smtClean="0">
                          <a:effectLst/>
                          <a:latin typeface="ＭＳ Ｐゴシック" panose="020B0600070205080204" pitchFamily="50" charset="-128"/>
                          <a:ea typeface="ＭＳ Ｐゴシック" panose="020B0600070205080204" pitchFamily="50" charset="-128"/>
                        </a:rPr>
                        <a:t>札幌市、</a:t>
                      </a:r>
                      <a:r>
                        <a:rPr lang="ja-JP" sz="950" kern="100" dirty="0" smtClean="0">
                          <a:effectLst/>
                          <a:latin typeface="ＭＳ Ｐゴシック" panose="020B0600070205080204" pitchFamily="50" charset="-128"/>
                          <a:ea typeface="ＭＳ Ｐゴシック" panose="020B0600070205080204" pitchFamily="50" charset="-128"/>
                        </a:rPr>
                        <a:t>網走市</a:t>
                      </a:r>
                      <a:r>
                        <a:rPr lang="ja-JP" sz="950" kern="100" dirty="0">
                          <a:effectLst/>
                          <a:latin typeface="ＭＳ Ｐゴシック" panose="020B0600070205080204" pitchFamily="50" charset="-128"/>
                          <a:ea typeface="ＭＳ Ｐゴシック" panose="020B0600070205080204" pitchFamily="50" charset="-128"/>
                        </a:rPr>
                        <a:t>、倶知安町</a:t>
                      </a:r>
                      <a:r>
                        <a:rPr lang="ja-JP" sz="950" kern="100" dirty="0" smtClean="0">
                          <a:effectLst/>
                          <a:latin typeface="ＭＳ Ｐゴシック" panose="020B0600070205080204" pitchFamily="50" charset="-128"/>
                          <a:ea typeface="ＭＳ Ｐゴシック" panose="020B0600070205080204" pitchFamily="50" charset="-128"/>
                        </a:rPr>
                        <a:t>、</a:t>
                      </a:r>
                      <a:r>
                        <a:rPr lang="ja-JP" altLang="en-US" sz="950" kern="100" dirty="0" smtClean="0">
                          <a:effectLst/>
                          <a:latin typeface="ＭＳ Ｐゴシック" panose="020B0600070205080204" pitchFamily="50" charset="-128"/>
                          <a:ea typeface="ＭＳ Ｐゴシック" panose="020B0600070205080204" pitchFamily="50" charset="-128"/>
                        </a:rPr>
                        <a:t>古平町、鷹栖町、</a:t>
                      </a:r>
                      <a:r>
                        <a:rPr lang="ja-JP" sz="950" kern="100" dirty="0" smtClean="0">
                          <a:effectLst/>
                          <a:latin typeface="ＭＳ Ｐゴシック" panose="020B0600070205080204" pitchFamily="50" charset="-128"/>
                          <a:ea typeface="ＭＳ Ｐゴシック" panose="020B0600070205080204" pitchFamily="50" charset="-128"/>
                        </a:rPr>
                        <a:t>東川町</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r" fontAlgn="ctr"/>
                      <a:r>
                        <a:rPr lang="en-US" altLang="ja-JP" sz="1050" b="0" i="0" u="none" strike="noStrike">
                          <a:effectLst/>
                          <a:latin typeface="ＭＳ Ｐゴシック" panose="020B0600070205080204" pitchFamily="50" charset="-128"/>
                          <a:ea typeface="ＭＳ Ｐゴシック" panose="020B0600070205080204" pitchFamily="50" charset="-128"/>
                        </a:rPr>
                        <a:t>3%</a:t>
                      </a:r>
                    </a:p>
                  </a:txBody>
                  <a:tcPr marL="0" marR="0" marT="0" marB="0" anchor="ctr"/>
                </a:tc>
              </a:tr>
              <a:tr h="180000">
                <a:tc>
                  <a:txBody>
                    <a:bodyPr/>
                    <a:lstStyle/>
                    <a:p>
                      <a:pPr algn="ctr">
                        <a:spcAft>
                          <a:spcPts val="0"/>
                        </a:spcAft>
                      </a:pPr>
                      <a:r>
                        <a:rPr lang="ja-JP" sz="950" kern="100" dirty="0">
                          <a:effectLst/>
                          <a:latin typeface="ＭＳ Ｐゴシック" panose="020B0600070205080204" pitchFamily="50" charset="-128"/>
                          <a:ea typeface="ＭＳ Ｐゴシック" panose="020B0600070205080204" pitchFamily="50" charset="-128"/>
                        </a:rPr>
                        <a:t>青森県</a:t>
                      </a:r>
                      <a:r>
                        <a:rPr lang="ja-JP" sz="950" kern="100" dirty="0" smtClean="0">
                          <a:effectLst/>
                          <a:latin typeface="ＭＳ Ｐゴシック" panose="020B0600070205080204" pitchFamily="50" charset="-128"/>
                          <a:ea typeface="ＭＳ Ｐゴシック" panose="020B0600070205080204" pitchFamily="50" charset="-128"/>
                        </a:rPr>
                        <a:t>（</a:t>
                      </a:r>
                      <a:r>
                        <a:rPr lang="en-US" altLang="ja-JP" sz="950" kern="100" dirty="0" smtClean="0">
                          <a:effectLst/>
                          <a:latin typeface="ＭＳ Ｐゴシック" panose="020B0600070205080204" pitchFamily="50" charset="-128"/>
                          <a:ea typeface="ＭＳ Ｐゴシック" panose="020B0600070205080204" pitchFamily="50" charset="-128"/>
                        </a:rPr>
                        <a:t>40</a:t>
                      </a:r>
                      <a:r>
                        <a:rPr lang="ja-JP" sz="950" kern="100" dirty="0" smtClean="0">
                          <a:effectLst/>
                          <a:latin typeface="ＭＳ Ｐゴシック" panose="020B0600070205080204" pitchFamily="50" charset="-128"/>
                          <a:ea typeface="ＭＳ Ｐゴシック" panose="020B0600070205080204" pitchFamily="50" charset="-128"/>
                        </a:rPr>
                        <a:t>）</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just">
                        <a:spcAft>
                          <a:spcPts val="0"/>
                        </a:spcAft>
                      </a:pPr>
                      <a:r>
                        <a:rPr lang="ja-JP" sz="950" kern="100" dirty="0" smtClean="0">
                          <a:effectLst/>
                          <a:latin typeface="ＭＳ Ｐゴシック" panose="020B0600070205080204" pitchFamily="50" charset="-128"/>
                          <a:ea typeface="ＭＳ Ｐゴシック" panose="020B0600070205080204" pitchFamily="50" charset="-128"/>
                        </a:rPr>
                        <a:t>八戸市</a:t>
                      </a:r>
                      <a:r>
                        <a:rPr lang="ja-JP" sz="950" kern="100" dirty="0">
                          <a:effectLst/>
                          <a:latin typeface="ＭＳ Ｐゴシック" panose="020B0600070205080204" pitchFamily="50" charset="-128"/>
                          <a:ea typeface="ＭＳ Ｐゴシック" panose="020B0600070205080204" pitchFamily="50" charset="-128"/>
                        </a:rPr>
                        <a:t>、今別町、蓬田村、外ヶ浜町、</a:t>
                      </a:r>
                      <a:r>
                        <a:rPr lang="ja-JP" sz="950" kern="100" dirty="0" smtClean="0">
                          <a:effectLst/>
                          <a:latin typeface="ＭＳ Ｐゴシック" panose="020B0600070205080204" pitchFamily="50" charset="-128"/>
                          <a:ea typeface="ＭＳ Ｐゴシック" panose="020B0600070205080204" pitchFamily="50" charset="-128"/>
                        </a:rPr>
                        <a:t>中泊町</a:t>
                      </a:r>
                      <a:r>
                        <a:rPr lang="ja-JP" altLang="en-US" sz="950" kern="100" dirty="0" smtClean="0">
                          <a:effectLst/>
                          <a:latin typeface="ＭＳ Ｐゴシック" panose="020B0600070205080204" pitchFamily="50" charset="-128"/>
                          <a:ea typeface="ＭＳ Ｐゴシック" panose="020B0600070205080204" pitchFamily="50" charset="-128"/>
                        </a:rPr>
                        <a:t>、六ヶ所村</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r" fontAlgn="ctr"/>
                      <a:r>
                        <a:rPr lang="en-US" altLang="ja-JP" sz="1050" b="0" i="0" u="none" strike="noStrike">
                          <a:effectLst/>
                          <a:latin typeface="ＭＳ Ｐゴシック" panose="020B0600070205080204" pitchFamily="50" charset="-128"/>
                          <a:ea typeface="ＭＳ Ｐゴシック" panose="020B0600070205080204" pitchFamily="50" charset="-128"/>
                        </a:rPr>
                        <a:t>15%</a:t>
                      </a:r>
                    </a:p>
                  </a:txBody>
                  <a:tcPr marL="0" marR="0" marT="0" marB="0" anchor="ctr"/>
                </a:tc>
              </a:tr>
              <a:tr h="180000">
                <a:tc>
                  <a:txBody>
                    <a:bodyPr/>
                    <a:lstStyle/>
                    <a:p>
                      <a:pPr algn="ctr">
                        <a:spcAft>
                          <a:spcPts val="0"/>
                        </a:spcAft>
                      </a:pPr>
                      <a:r>
                        <a:rPr lang="ja-JP" sz="950" kern="100" dirty="0">
                          <a:effectLst/>
                          <a:latin typeface="ＭＳ Ｐゴシック" panose="020B0600070205080204" pitchFamily="50" charset="-128"/>
                          <a:ea typeface="ＭＳ Ｐゴシック" panose="020B0600070205080204" pitchFamily="50" charset="-128"/>
                        </a:rPr>
                        <a:t>岩手県</a:t>
                      </a:r>
                      <a:r>
                        <a:rPr lang="ja-JP" sz="950" kern="100" dirty="0" smtClean="0">
                          <a:effectLst/>
                          <a:latin typeface="ＭＳ Ｐゴシック" panose="020B0600070205080204" pitchFamily="50" charset="-128"/>
                          <a:ea typeface="ＭＳ Ｐゴシック" panose="020B0600070205080204" pitchFamily="50" charset="-128"/>
                        </a:rPr>
                        <a:t>（</a:t>
                      </a:r>
                      <a:r>
                        <a:rPr lang="en-US" altLang="ja-JP" sz="950" kern="100" dirty="0" smtClean="0">
                          <a:effectLst/>
                          <a:latin typeface="ＭＳ Ｐゴシック" panose="020B0600070205080204" pitchFamily="50" charset="-128"/>
                          <a:ea typeface="ＭＳ Ｐゴシック" panose="020B0600070205080204" pitchFamily="50" charset="-128"/>
                        </a:rPr>
                        <a:t>33</a:t>
                      </a:r>
                      <a:r>
                        <a:rPr lang="ja-JP" sz="950" kern="100" dirty="0" smtClean="0">
                          <a:effectLst/>
                          <a:latin typeface="ＭＳ Ｐゴシック" panose="020B0600070205080204" pitchFamily="50" charset="-128"/>
                          <a:ea typeface="ＭＳ Ｐゴシック" panose="020B0600070205080204" pitchFamily="50" charset="-128"/>
                        </a:rPr>
                        <a:t>）</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just">
                        <a:spcAft>
                          <a:spcPts val="0"/>
                        </a:spcAft>
                      </a:pPr>
                      <a:r>
                        <a:rPr lang="ja-JP" altLang="en-US" sz="950" kern="100" dirty="0" smtClean="0">
                          <a:effectLst/>
                          <a:latin typeface="ＭＳ Ｐゴシック" panose="020B0600070205080204" pitchFamily="50" charset="-128"/>
                          <a:ea typeface="ＭＳ Ｐゴシック" panose="020B0600070205080204" pitchFamily="50" charset="-128"/>
                        </a:rPr>
                        <a:t>宮古市、花巻市、北上市、一関市、八幡平市、</a:t>
                      </a:r>
                      <a:r>
                        <a:rPr lang="ja-JP" sz="950" kern="100" dirty="0" smtClean="0">
                          <a:effectLst/>
                          <a:latin typeface="ＭＳ Ｐゴシック" panose="020B0600070205080204" pitchFamily="50" charset="-128"/>
                          <a:ea typeface="ＭＳ Ｐゴシック" panose="020B0600070205080204" pitchFamily="50" charset="-128"/>
                        </a:rPr>
                        <a:t>奥州市</a:t>
                      </a:r>
                      <a:r>
                        <a:rPr lang="ja-JP" altLang="en-US" sz="950" kern="100" dirty="0" smtClean="0">
                          <a:effectLst/>
                          <a:latin typeface="ＭＳ Ｐゴシック" panose="020B0600070205080204" pitchFamily="50" charset="-128"/>
                          <a:ea typeface="ＭＳ Ｐゴシック" panose="020B0600070205080204" pitchFamily="50" charset="-128"/>
                        </a:rPr>
                        <a:t>、滝沢市、矢巾町、金ケ崎町、一戸町</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r" fontAlgn="ctr"/>
                      <a:r>
                        <a:rPr lang="en-US" altLang="ja-JP" sz="1050" b="0" i="0" u="none" strike="noStrike" dirty="0" smtClean="0">
                          <a:effectLst/>
                          <a:latin typeface="ＭＳ Ｐゴシック" panose="020B0600070205080204" pitchFamily="50" charset="-128"/>
                          <a:ea typeface="ＭＳ Ｐゴシック" panose="020B0600070205080204" pitchFamily="50" charset="-128"/>
                        </a:rPr>
                        <a:t>30%</a:t>
                      </a:r>
                      <a:endParaRPr lang="en-US" altLang="ja-JP" sz="105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tc>
              </a:tr>
              <a:tr h="180000">
                <a:tc>
                  <a:txBody>
                    <a:bodyPr/>
                    <a:lstStyle/>
                    <a:p>
                      <a:pPr algn="ctr">
                        <a:spcAft>
                          <a:spcPts val="0"/>
                        </a:spcAft>
                      </a:pPr>
                      <a:r>
                        <a:rPr lang="ja-JP" sz="950" kern="100" dirty="0">
                          <a:effectLst/>
                          <a:latin typeface="ＭＳ Ｐゴシック" panose="020B0600070205080204" pitchFamily="50" charset="-128"/>
                          <a:ea typeface="ＭＳ Ｐゴシック" panose="020B0600070205080204" pitchFamily="50" charset="-128"/>
                        </a:rPr>
                        <a:t>宮城県</a:t>
                      </a:r>
                      <a:r>
                        <a:rPr lang="ja-JP" sz="950" kern="100" dirty="0" smtClean="0">
                          <a:effectLst/>
                          <a:latin typeface="ＭＳ Ｐゴシック" panose="020B0600070205080204" pitchFamily="50" charset="-128"/>
                          <a:ea typeface="ＭＳ Ｐゴシック" panose="020B0600070205080204" pitchFamily="50" charset="-128"/>
                        </a:rPr>
                        <a:t>（</a:t>
                      </a:r>
                      <a:r>
                        <a:rPr lang="en-US" altLang="ja-JP" sz="950" kern="100" dirty="0" smtClean="0">
                          <a:effectLst/>
                          <a:latin typeface="ＭＳ Ｐゴシック" panose="020B0600070205080204" pitchFamily="50" charset="-128"/>
                          <a:ea typeface="ＭＳ Ｐゴシック" panose="020B0600070205080204" pitchFamily="50" charset="-128"/>
                        </a:rPr>
                        <a:t>35</a:t>
                      </a:r>
                      <a:r>
                        <a:rPr lang="ja-JP" sz="950" kern="100" dirty="0" smtClean="0">
                          <a:effectLst/>
                          <a:latin typeface="ＭＳ Ｐゴシック" panose="020B0600070205080204" pitchFamily="50" charset="-128"/>
                          <a:ea typeface="ＭＳ Ｐゴシック" panose="020B0600070205080204" pitchFamily="50" charset="-128"/>
                        </a:rPr>
                        <a:t>）</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just">
                        <a:spcAft>
                          <a:spcPts val="0"/>
                        </a:spcAft>
                      </a:pPr>
                      <a:r>
                        <a:rPr lang="ja-JP" altLang="en-US" sz="950" kern="100" dirty="0" smtClean="0">
                          <a:effectLst/>
                          <a:latin typeface="ＭＳ Ｐゴシック" panose="020B0600070205080204" pitchFamily="50" charset="-128"/>
                          <a:ea typeface="ＭＳ Ｐゴシック" panose="020B0600070205080204" pitchFamily="50" charset="-128"/>
                        </a:rPr>
                        <a:t>石巻市、大崎市、女川町</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r" fontAlgn="ctr"/>
                      <a:r>
                        <a:rPr lang="en-US" altLang="ja-JP" sz="1050" b="0" i="0" u="none" strike="noStrike" dirty="0">
                          <a:effectLst/>
                          <a:latin typeface="ＭＳ Ｐゴシック" panose="020B0600070205080204" pitchFamily="50" charset="-128"/>
                          <a:ea typeface="ＭＳ Ｐゴシック" panose="020B0600070205080204" pitchFamily="50" charset="-128"/>
                        </a:rPr>
                        <a:t>9</a:t>
                      </a:r>
                      <a:r>
                        <a:rPr lang="en-US" altLang="ja-JP" sz="1050" b="0" i="0" u="none" strike="noStrike" dirty="0" smtClean="0">
                          <a:effectLst/>
                          <a:latin typeface="ＭＳ Ｐゴシック" panose="020B0600070205080204" pitchFamily="50" charset="-128"/>
                          <a:ea typeface="ＭＳ Ｐゴシック" panose="020B0600070205080204" pitchFamily="50" charset="-128"/>
                        </a:rPr>
                        <a:t>%</a:t>
                      </a:r>
                      <a:endParaRPr lang="en-US" altLang="ja-JP" sz="105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tc>
              </a:tr>
              <a:tr h="180000">
                <a:tc>
                  <a:txBody>
                    <a:bodyPr/>
                    <a:lstStyle/>
                    <a:p>
                      <a:pPr algn="ctr">
                        <a:spcAft>
                          <a:spcPts val="0"/>
                        </a:spcAft>
                      </a:pPr>
                      <a:r>
                        <a:rPr lang="ja-JP" sz="950" kern="100" dirty="0">
                          <a:effectLst/>
                          <a:latin typeface="ＭＳ Ｐゴシック" panose="020B0600070205080204" pitchFamily="50" charset="-128"/>
                          <a:ea typeface="ＭＳ Ｐゴシック" panose="020B0600070205080204" pitchFamily="50" charset="-128"/>
                        </a:rPr>
                        <a:t>秋田県</a:t>
                      </a:r>
                      <a:r>
                        <a:rPr lang="ja-JP" sz="950" kern="100" dirty="0" smtClean="0">
                          <a:effectLst/>
                          <a:latin typeface="ＭＳ Ｐゴシック" panose="020B0600070205080204" pitchFamily="50" charset="-128"/>
                          <a:ea typeface="ＭＳ Ｐゴシック" panose="020B0600070205080204" pitchFamily="50" charset="-128"/>
                        </a:rPr>
                        <a:t>（</a:t>
                      </a:r>
                      <a:r>
                        <a:rPr lang="en-US" altLang="ja-JP" sz="950" kern="100" dirty="0" smtClean="0">
                          <a:effectLst/>
                          <a:latin typeface="ＭＳ Ｐゴシック" panose="020B0600070205080204" pitchFamily="50" charset="-128"/>
                          <a:ea typeface="ＭＳ Ｐゴシック" panose="020B0600070205080204" pitchFamily="50" charset="-128"/>
                        </a:rPr>
                        <a:t>25</a:t>
                      </a:r>
                      <a:r>
                        <a:rPr lang="ja-JP" sz="950" kern="100" dirty="0" smtClean="0">
                          <a:effectLst/>
                          <a:latin typeface="ＭＳ Ｐゴシック" panose="020B0600070205080204" pitchFamily="50" charset="-128"/>
                          <a:ea typeface="ＭＳ Ｐゴシック" panose="020B0600070205080204" pitchFamily="50" charset="-128"/>
                        </a:rPr>
                        <a:t>）</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just">
                        <a:spcAft>
                          <a:spcPts val="0"/>
                        </a:spcAft>
                      </a:pPr>
                      <a:r>
                        <a:rPr lang="ja-JP" altLang="en-US" sz="950" kern="100" dirty="0" smtClean="0">
                          <a:effectLst/>
                          <a:latin typeface="ＭＳ Ｐゴシック" panose="020B0600070205080204" pitchFamily="50" charset="-128"/>
                          <a:ea typeface="ＭＳ Ｐゴシック" panose="020B0600070205080204" pitchFamily="50" charset="-128"/>
                        </a:rPr>
                        <a:t>秋田市、</a:t>
                      </a:r>
                      <a:r>
                        <a:rPr lang="ja-JP" sz="950" kern="100" dirty="0" smtClean="0">
                          <a:effectLst/>
                          <a:latin typeface="ＭＳ Ｐゴシック" panose="020B0600070205080204" pitchFamily="50" charset="-128"/>
                          <a:ea typeface="ＭＳ Ｐゴシック" panose="020B0600070205080204" pitchFamily="50" charset="-128"/>
                        </a:rPr>
                        <a:t>大館市</a:t>
                      </a:r>
                      <a:r>
                        <a:rPr lang="ja-JP" altLang="en-US" sz="950" kern="100" dirty="0" smtClean="0">
                          <a:effectLst/>
                          <a:latin typeface="ＭＳ Ｐゴシック" panose="020B0600070205080204" pitchFamily="50" charset="-128"/>
                          <a:ea typeface="ＭＳ Ｐゴシック" panose="020B0600070205080204" pitchFamily="50" charset="-128"/>
                        </a:rPr>
                        <a:t>、大仙市、に</a:t>
                      </a:r>
                      <a:r>
                        <a:rPr lang="ja-JP" altLang="en-US" sz="950" kern="100" dirty="0" err="1" smtClean="0">
                          <a:effectLst/>
                          <a:latin typeface="ＭＳ Ｐゴシック" panose="020B0600070205080204" pitchFamily="50" charset="-128"/>
                          <a:ea typeface="ＭＳ Ｐゴシック" panose="020B0600070205080204" pitchFamily="50" charset="-128"/>
                        </a:rPr>
                        <a:t>かほ</a:t>
                      </a:r>
                      <a:r>
                        <a:rPr lang="ja-JP" altLang="en-US" sz="950" kern="100" dirty="0" smtClean="0">
                          <a:effectLst/>
                          <a:latin typeface="ＭＳ Ｐゴシック" panose="020B0600070205080204" pitchFamily="50" charset="-128"/>
                          <a:ea typeface="ＭＳ Ｐゴシック" panose="020B0600070205080204" pitchFamily="50" charset="-128"/>
                        </a:rPr>
                        <a:t>市</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r" fontAlgn="ctr"/>
                      <a:r>
                        <a:rPr lang="en-US" altLang="ja-JP" sz="1050" b="0" i="0" u="none" strike="noStrike">
                          <a:effectLst/>
                          <a:latin typeface="ＭＳ Ｐゴシック" panose="020B0600070205080204" pitchFamily="50" charset="-128"/>
                          <a:ea typeface="ＭＳ Ｐゴシック" panose="020B0600070205080204" pitchFamily="50" charset="-128"/>
                        </a:rPr>
                        <a:t>16%</a:t>
                      </a:r>
                    </a:p>
                  </a:txBody>
                  <a:tcPr marL="0" marR="0" marT="0" marB="0" anchor="ctr"/>
                </a:tc>
              </a:tr>
              <a:tr h="180000">
                <a:tc>
                  <a:txBody>
                    <a:bodyPr/>
                    <a:lstStyle/>
                    <a:p>
                      <a:pPr algn="ctr">
                        <a:spcAft>
                          <a:spcPts val="0"/>
                        </a:spcAft>
                      </a:pPr>
                      <a:r>
                        <a:rPr lang="ja-JP" sz="950" kern="100" dirty="0">
                          <a:effectLst/>
                          <a:latin typeface="ＭＳ Ｐゴシック" panose="020B0600070205080204" pitchFamily="50" charset="-128"/>
                          <a:ea typeface="ＭＳ Ｐゴシック" panose="020B0600070205080204" pitchFamily="50" charset="-128"/>
                        </a:rPr>
                        <a:t>山形県</a:t>
                      </a:r>
                      <a:r>
                        <a:rPr lang="ja-JP" sz="950" kern="100" dirty="0" smtClean="0">
                          <a:effectLst/>
                          <a:latin typeface="ＭＳ Ｐゴシック" panose="020B0600070205080204" pitchFamily="50" charset="-128"/>
                          <a:ea typeface="ＭＳ Ｐゴシック" panose="020B0600070205080204" pitchFamily="50" charset="-128"/>
                        </a:rPr>
                        <a:t>（</a:t>
                      </a:r>
                      <a:r>
                        <a:rPr lang="en-US" altLang="ja-JP" sz="950" kern="100" dirty="0" smtClean="0">
                          <a:effectLst/>
                          <a:latin typeface="ＭＳ Ｐゴシック" panose="020B0600070205080204" pitchFamily="50" charset="-128"/>
                          <a:ea typeface="ＭＳ Ｐゴシック" panose="020B0600070205080204" pitchFamily="50" charset="-128"/>
                        </a:rPr>
                        <a:t>35</a:t>
                      </a:r>
                      <a:r>
                        <a:rPr lang="ja-JP" sz="950" kern="100" dirty="0" smtClean="0">
                          <a:effectLst/>
                          <a:latin typeface="ＭＳ Ｐゴシック" panose="020B0600070205080204" pitchFamily="50" charset="-128"/>
                          <a:ea typeface="ＭＳ Ｐゴシック" panose="020B0600070205080204" pitchFamily="50" charset="-128"/>
                        </a:rPr>
                        <a:t>）</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just">
                        <a:spcAft>
                          <a:spcPts val="0"/>
                        </a:spcAft>
                      </a:pPr>
                      <a:r>
                        <a:rPr lang="ja-JP" altLang="en-US" sz="950" kern="100" dirty="0" smtClean="0">
                          <a:effectLst/>
                          <a:latin typeface="ＭＳ Ｐゴシック" panose="020B0600070205080204" pitchFamily="50" charset="-128"/>
                          <a:ea typeface="ＭＳ Ｐゴシック" panose="020B0600070205080204" pitchFamily="50" charset="-128"/>
                        </a:rPr>
                        <a:t>山形市、鶴岡市、酒田市、長井市、南陽市、高畠町、川西町、三川町、遊佐町</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r" fontAlgn="ctr"/>
                      <a:r>
                        <a:rPr lang="en-US" altLang="ja-JP" sz="1050" b="0" i="0" u="none" strike="noStrike" dirty="0" smtClean="0">
                          <a:effectLst/>
                          <a:latin typeface="ＭＳ Ｐゴシック" panose="020B0600070205080204" pitchFamily="50" charset="-128"/>
                          <a:ea typeface="ＭＳ Ｐゴシック" panose="020B0600070205080204" pitchFamily="50" charset="-128"/>
                        </a:rPr>
                        <a:t>26%</a:t>
                      </a:r>
                      <a:endParaRPr lang="en-US" altLang="ja-JP" sz="105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tc>
              </a:tr>
              <a:tr h="180000">
                <a:tc>
                  <a:txBody>
                    <a:bodyPr/>
                    <a:lstStyle/>
                    <a:p>
                      <a:pPr algn="ctr">
                        <a:spcAft>
                          <a:spcPts val="0"/>
                        </a:spcAft>
                      </a:pPr>
                      <a:r>
                        <a:rPr lang="ja-JP" sz="950" kern="100" dirty="0">
                          <a:effectLst/>
                          <a:latin typeface="ＭＳ Ｐゴシック" panose="020B0600070205080204" pitchFamily="50" charset="-128"/>
                          <a:ea typeface="ＭＳ Ｐゴシック" panose="020B0600070205080204" pitchFamily="50" charset="-128"/>
                        </a:rPr>
                        <a:t>福島県</a:t>
                      </a:r>
                      <a:r>
                        <a:rPr lang="ja-JP" sz="950" kern="100" dirty="0" smtClean="0">
                          <a:effectLst/>
                          <a:latin typeface="ＭＳ Ｐゴシック" panose="020B0600070205080204" pitchFamily="50" charset="-128"/>
                          <a:ea typeface="ＭＳ Ｐゴシック" panose="020B0600070205080204" pitchFamily="50" charset="-128"/>
                        </a:rPr>
                        <a:t>（</a:t>
                      </a:r>
                      <a:r>
                        <a:rPr lang="en-US" altLang="ja-JP" sz="950" kern="100" dirty="0" smtClean="0">
                          <a:effectLst/>
                          <a:latin typeface="ＭＳ Ｐゴシック" panose="020B0600070205080204" pitchFamily="50" charset="-128"/>
                          <a:ea typeface="ＭＳ Ｐゴシック" panose="020B0600070205080204" pitchFamily="50" charset="-128"/>
                        </a:rPr>
                        <a:t>59</a:t>
                      </a:r>
                      <a:r>
                        <a:rPr lang="ja-JP" sz="950" kern="100" dirty="0" smtClean="0">
                          <a:effectLst/>
                          <a:latin typeface="ＭＳ Ｐゴシック" panose="020B0600070205080204" pitchFamily="50" charset="-128"/>
                          <a:ea typeface="ＭＳ Ｐゴシック" panose="020B0600070205080204" pitchFamily="50" charset="-128"/>
                        </a:rPr>
                        <a:t>）</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just">
                        <a:spcAft>
                          <a:spcPts val="0"/>
                        </a:spcAft>
                      </a:pPr>
                      <a:r>
                        <a:rPr lang="ja-JP" sz="950" kern="100" dirty="0" smtClean="0">
                          <a:effectLst/>
                          <a:latin typeface="ＭＳ Ｐゴシック" panose="020B0600070205080204" pitchFamily="50" charset="-128"/>
                          <a:ea typeface="ＭＳ Ｐゴシック" panose="020B0600070205080204" pitchFamily="50" charset="-128"/>
                        </a:rPr>
                        <a:t>福島市、</a:t>
                      </a:r>
                      <a:r>
                        <a:rPr lang="ja-JP" altLang="en-US" sz="950" kern="100" dirty="0" smtClean="0">
                          <a:effectLst/>
                          <a:latin typeface="ＭＳ Ｐゴシック" panose="020B0600070205080204" pitchFamily="50" charset="-128"/>
                          <a:ea typeface="ＭＳ Ｐゴシック" panose="020B0600070205080204" pitchFamily="50" charset="-128"/>
                        </a:rPr>
                        <a:t>会津若松市、郡山市、白河市、相馬市、田村市、伊達市、</a:t>
                      </a:r>
                      <a:r>
                        <a:rPr lang="ja-JP" sz="950" kern="100" dirty="0" smtClean="0">
                          <a:effectLst/>
                          <a:latin typeface="ＭＳ Ｐゴシック" panose="020B0600070205080204" pitchFamily="50" charset="-128"/>
                          <a:ea typeface="ＭＳ Ｐゴシック" panose="020B0600070205080204" pitchFamily="50" charset="-128"/>
                        </a:rPr>
                        <a:t>桑折町</a:t>
                      </a:r>
                      <a:r>
                        <a:rPr lang="ja-JP" altLang="en-US" sz="950" kern="100" dirty="0" smtClean="0">
                          <a:effectLst/>
                          <a:latin typeface="ＭＳ Ｐゴシック" panose="020B0600070205080204" pitchFamily="50" charset="-128"/>
                          <a:ea typeface="ＭＳ Ｐゴシック" panose="020B0600070205080204" pitchFamily="50" charset="-128"/>
                        </a:rPr>
                        <a:t>、大玉村、檜枝岐村、南会津町、会津坂下町、湯川村、西郷村、泉崎村、矢吹町、矢祭町、鮫川村、三春町、広野町、楢葉町</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r" fontAlgn="ctr"/>
                      <a:r>
                        <a:rPr lang="en-US" altLang="ja-JP" sz="1050" b="0" i="0" u="none" strike="noStrike" dirty="0" smtClean="0">
                          <a:effectLst/>
                          <a:latin typeface="ＭＳ Ｐゴシック" panose="020B0600070205080204" pitchFamily="50" charset="-128"/>
                          <a:ea typeface="ＭＳ Ｐゴシック" panose="020B0600070205080204" pitchFamily="50" charset="-128"/>
                        </a:rPr>
                        <a:t>36%</a:t>
                      </a:r>
                      <a:endParaRPr lang="en-US" altLang="ja-JP" sz="105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tc>
              </a:tr>
              <a:tr h="180000">
                <a:tc>
                  <a:txBody>
                    <a:bodyPr/>
                    <a:lstStyle/>
                    <a:p>
                      <a:pPr algn="ctr">
                        <a:spcAft>
                          <a:spcPts val="0"/>
                        </a:spcAft>
                      </a:pPr>
                      <a:r>
                        <a:rPr lang="ja-JP" sz="950" kern="100" dirty="0">
                          <a:effectLst/>
                          <a:latin typeface="ＭＳ Ｐゴシック" panose="020B0600070205080204" pitchFamily="50" charset="-128"/>
                          <a:ea typeface="ＭＳ Ｐゴシック" panose="020B0600070205080204" pitchFamily="50" charset="-128"/>
                        </a:rPr>
                        <a:t>茨城県</a:t>
                      </a:r>
                      <a:r>
                        <a:rPr lang="ja-JP" sz="950" kern="100" dirty="0" smtClean="0">
                          <a:effectLst/>
                          <a:latin typeface="ＭＳ Ｐゴシック" panose="020B0600070205080204" pitchFamily="50" charset="-128"/>
                          <a:ea typeface="ＭＳ Ｐゴシック" panose="020B0600070205080204" pitchFamily="50" charset="-128"/>
                        </a:rPr>
                        <a:t>（</a:t>
                      </a:r>
                      <a:r>
                        <a:rPr lang="en-US" altLang="ja-JP" sz="950" kern="100" dirty="0" smtClean="0">
                          <a:effectLst/>
                          <a:latin typeface="ＭＳ Ｐゴシック" panose="020B0600070205080204" pitchFamily="50" charset="-128"/>
                          <a:ea typeface="ＭＳ Ｐゴシック" panose="020B0600070205080204" pitchFamily="50" charset="-128"/>
                        </a:rPr>
                        <a:t>44</a:t>
                      </a:r>
                      <a:r>
                        <a:rPr lang="ja-JP" sz="950" kern="100" dirty="0" smtClean="0">
                          <a:effectLst/>
                          <a:latin typeface="ＭＳ Ｐゴシック" panose="020B0600070205080204" pitchFamily="50" charset="-128"/>
                          <a:ea typeface="ＭＳ Ｐゴシック" panose="020B0600070205080204" pitchFamily="50" charset="-128"/>
                        </a:rPr>
                        <a:t>）</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just">
                        <a:spcAft>
                          <a:spcPts val="0"/>
                        </a:spcAft>
                      </a:pPr>
                      <a:r>
                        <a:rPr lang="ja-JP" sz="950" kern="100" dirty="0" smtClean="0">
                          <a:effectLst/>
                          <a:latin typeface="ＭＳ Ｐゴシック" panose="020B0600070205080204" pitchFamily="50" charset="-128"/>
                          <a:ea typeface="ＭＳ Ｐゴシック" panose="020B0600070205080204" pitchFamily="50" charset="-128"/>
                        </a:rPr>
                        <a:t>水戸市、</a:t>
                      </a:r>
                      <a:r>
                        <a:rPr lang="ja-JP" altLang="en-US" sz="950" kern="100" dirty="0" smtClean="0">
                          <a:effectLst/>
                          <a:latin typeface="ＭＳ Ｐゴシック" panose="020B0600070205080204" pitchFamily="50" charset="-128"/>
                          <a:ea typeface="ＭＳ Ｐゴシック" panose="020B0600070205080204" pitchFamily="50" charset="-128"/>
                        </a:rPr>
                        <a:t>日立市、古河市、常総市、常陸太田市、</a:t>
                      </a:r>
                      <a:r>
                        <a:rPr lang="ja-JP" sz="950" kern="100" dirty="0" smtClean="0">
                          <a:effectLst/>
                          <a:latin typeface="ＭＳ Ｐゴシック" panose="020B0600070205080204" pitchFamily="50" charset="-128"/>
                          <a:ea typeface="ＭＳ Ｐゴシック" panose="020B0600070205080204" pitchFamily="50" charset="-128"/>
                        </a:rPr>
                        <a:t>北茨城市</a:t>
                      </a:r>
                      <a:r>
                        <a:rPr lang="ja-JP" sz="950" kern="100" dirty="0">
                          <a:effectLst/>
                          <a:latin typeface="ＭＳ Ｐゴシック" panose="020B0600070205080204" pitchFamily="50" charset="-128"/>
                          <a:ea typeface="ＭＳ Ｐゴシック" panose="020B0600070205080204" pitchFamily="50" charset="-128"/>
                        </a:rPr>
                        <a:t>、笠間市</a:t>
                      </a:r>
                      <a:r>
                        <a:rPr lang="ja-JP" sz="950" kern="100" dirty="0" smtClean="0">
                          <a:effectLst/>
                          <a:latin typeface="ＭＳ Ｐゴシック" panose="020B0600070205080204" pitchFamily="50" charset="-128"/>
                          <a:ea typeface="ＭＳ Ｐゴシック" panose="020B0600070205080204" pitchFamily="50" charset="-128"/>
                        </a:rPr>
                        <a:t>、</a:t>
                      </a:r>
                      <a:r>
                        <a:rPr lang="ja-JP" altLang="en-US" sz="950" kern="100" dirty="0" smtClean="0">
                          <a:effectLst/>
                          <a:latin typeface="ＭＳ Ｐゴシック" panose="020B0600070205080204" pitchFamily="50" charset="-128"/>
                          <a:ea typeface="ＭＳ Ｐゴシック" panose="020B0600070205080204" pitchFamily="50" charset="-128"/>
                        </a:rPr>
                        <a:t>取手市、</a:t>
                      </a:r>
                      <a:r>
                        <a:rPr lang="ja-JP" sz="950" kern="100" dirty="0" smtClean="0">
                          <a:effectLst/>
                          <a:latin typeface="ＭＳ Ｐゴシック" panose="020B0600070205080204" pitchFamily="50" charset="-128"/>
                          <a:ea typeface="ＭＳ Ｐゴシック" panose="020B0600070205080204" pitchFamily="50" charset="-128"/>
                        </a:rPr>
                        <a:t>牛久市</a:t>
                      </a:r>
                      <a:r>
                        <a:rPr lang="ja-JP" altLang="en-US" sz="950" kern="100" dirty="0" smtClean="0">
                          <a:effectLst/>
                          <a:latin typeface="ＭＳ Ｐゴシック" panose="020B0600070205080204" pitchFamily="50" charset="-128"/>
                          <a:ea typeface="ＭＳ Ｐゴシック" panose="020B0600070205080204" pitchFamily="50" charset="-128"/>
                        </a:rPr>
                        <a:t>、鹿嶋市、潮来市、那珂市、筑西市、八千代町、利根町</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r" fontAlgn="ctr"/>
                      <a:r>
                        <a:rPr lang="en-US" altLang="ja-JP" sz="1050" b="0" i="0" u="none" strike="noStrike">
                          <a:effectLst/>
                          <a:latin typeface="ＭＳ Ｐゴシック" panose="020B0600070205080204" pitchFamily="50" charset="-128"/>
                          <a:ea typeface="ＭＳ Ｐゴシック" panose="020B0600070205080204" pitchFamily="50" charset="-128"/>
                        </a:rPr>
                        <a:t>34%</a:t>
                      </a:r>
                    </a:p>
                  </a:txBody>
                  <a:tcPr marL="0" marR="0" marT="0" marB="0" anchor="ctr"/>
                </a:tc>
              </a:tr>
              <a:tr h="180000">
                <a:tc>
                  <a:txBody>
                    <a:bodyPr/>
                    <a:lstStyle/>
                    <a:p>
                      <a:pPr algn="ctr">
                        <a:spcAft>
                          <a:spcPts val="0"/>
                        </a:spcAft>
                      </a:pPr>
                      <a:r>
                        <a:rPr lang="ja-JP" sz="950" kern="100" dirty="0">
                          <a:effectLst/>
                          <a:latin typeface="ＭＳ Ｐゴシック" panose="020B0600070205080204" pitchFamily="50" charset="-128"/>
                          <a:ea typeface="ＭＳ Ｐゴシック" panose="020B0600070205080204" pitchFamily="50" charset="-128"/>
                        </a:rPr>
                        <a:t>栃木県</a:t>
                      </a:r>
                      <a:r>
                        <a:rPr lang="ja-JP" sz="950" kern="100" dirty="0" smtClean="0">
                          <a:effectLst/>
                          <a:latin typeface="ＭＳ Ｐゴシック" panose="020B0600070205080204" pitchFamily="50" charset="-128"/>
                          <a:ea typeface="ＭＳ Ｐゴシック" panose="020B0600070205080204" pitchFamily="50" charset="-128"/>
                        </a:rPr>
                        <a:t>（</a:t>
                      </a:r>
                      <a:r>
                        <a:rPr lang="en-US" altLang="ja-JP" sz="950" kern="100" dirty="0" smtClean="0">
                          <a:effectLst/>
                          <a:latin typeface="ＭＳ Ｐゴシック" panose="020B0600070205080204" pitchFamily="50" charset="-128"/>
                          <a:ea typeface="ＭＳ Ｐゴシック" panose="020B0600070205080204" pitchFamily="50" charset="-128"/>
                        </a:rPr>
                        <a:t>25</a:t>
                      </a:r>
                      <a:r>
                        <a:rPr lang="ja-JP" sz="950" kern="100" dirty="0" smtClean="0">
                          <a:effectLst/>
                          <a:latin typeface="ＭＳ Ｐゴシック" panose="020B0600070205080204" pitchFamily="50" charset="-128"/>
                          <a:ea typeface="ＭＳ Ｐゴシック" panose="020B0600070205080204" pitchFamily="50" charset="-128"/>
                        </a:rPr>
                        <a:t>）</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just">
                        <a:spcAft>
                          <a:spcPts val="0"/>
                        </a:spcAft>
                      </a:pPr>
                      <a:r>
                        <a:rPr lang="ja-JP" sz="950" kern="100" dirty="0" smtClean="0">
                          <a:effectLst/>
                          <a:latin typeface="ＭＳ Ｐゴシック" panose="020B0600070205080204" pitchFamily="50" charset="-128"/>
                          <a:ea typeface="ＭＳ Ｐゴシック" panose="020B0600070205080204" pitchFamily="50" charset="-128"/>
                        </a:rPr>
                        <a:t>宇都宮市</a:t>
                      </a:r>
                      <a:r>
                        <a:rPr lang="ja-JP" sz="950" kern="100" dirty="0">
                          <a:effectLst/>
                          <a:latin typeface="ＭＳ Ｐゴシック" panose="020B0600070205080204" pitchFamily="50" charset="-128"/>
                          <a:ea typeface="ＭＳ Ｐゴシック" panose="020B0600070205080204" pitchFamily="50" charset="-128"/>
                        </a:rPr>
                        <a:t>、足利市</a:t>
                      </a:r>
                      <a:r>
                        <a:rPr lang="ja-JP" sz="950" kern="100" dirty="0" smtClean="0">
                          <a:effectLst/>
                          <a:latin typeface="ＭＳ Ｐゴシック" panose="020B0600070205080204" pitchFamily="50" charset="-128"/>
                          <a:ea typeface="ＭＳ Ｐゴシック" panose="020B0600070205080204" pitchFamily="50" charset="-128"/>
                        </a:rPr>
                        <a:t>、</a:t>
                      </a:r>
                      <a:r>
                        <a:rPr lang="ja-JP" altLang="en-US" sz="950" kern="100" dirty="0" smtClean="0">
                          <a:effectLst/>
                          <a:latin typeface="ＭＳ Ｐゴシック" panose="020B0600070205080204" pitchFamily="50" charset="-128"/>
                          <a:ea typeface="ＭＳ Ｐゴシック" panose="020B0600070205080204" pitchFamily="50" charset="-128"/>
                        </a:rPr>
                        <a:t>栃木市、日光市、小山市、</a:t>
                      </a:r>
                      <a:r>
                        <a:rPr lang="ja-JP" sz="950" kern="100" dirty="0" smtClean="0">
                          <a:effectLst/>
                          <a:latin typeface="ＭＳ Ｐゴシック" panose="020B0600070205080204" pitchFamily="50" charset="-128"/>
                          <a:ea typeface="ＭＳ Ｐゴシック" panose="020B0600070205080204" pitchFamily="50" charset="-128"/>
                        </a:rPr>
                        <a:t>真岡市、</a:t>
                      </a:r>
                      <a:r>
                        <a:rPr lang="ja-JP" altLang="en-US" sz="950" kern="100" dirty="0" smtClean="0">
                          <a:effectLst/>
                          <a:latin typeface="ＭＳ Ｐゴシック" panose="020B0600070205080204" pitchFamily="50" charset="-128"/>
                          <a:ea typeface="ＭＳ Ｐゴシック" panose="020B0600070205080204" pitchFamily="50" charset="-128"/>
                        </a:rPr>
                        <a:t>矢板市、那須烏山市、上三川町、益子町、</a:t>
                      </a:r>
                      <a:r>
                        <a:rPr lang="ja-JP" sz="950" kern="100" dirty="0" smtClean="0">
                          <a:effectLst/>
                          <a:latin typeface="ＭＳ Ｐゴシック" panose="020B0600070205080204" pitchFamily="50" charset="-128"/>
                          <a:ea typeface="ＭＳ Ｐゴシック" panose="020B0600070205080204" pitchFamily="50" charset="-128"/>
                        </a:rPr>
                        <a:t>茂木町</a:t>
                      </a:r>
                      <a:r>
                        <a:rPr lang="ja-JP" altLang="en-US" sz="950" kern="100" dirty="0" smtClean="0">
                          <a:effectLst/>
                          <a:latin typeface="ＭＳ Ｐゴシック" panose="020B0600070205080204" pitchFamily="50" charset="-128"/>
                          <a:ea typeface="ＭＳ Ｐゴシック" panose="020B0600070205080204" pitchFamily="50" charset="-128"/>
                        </a:rPr>
                        <a:t>、市貝町、野木町</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r" fontAlgn="ctr"/>
                      <a:r>
                        <a:rPr lang="en-US" altLang="ja-JP" sz="1050" b="0" i="0" u="none" strike="noStrike" dirty="0" smtClean="0">
                          <a:effectLst/>
                          <a:latin typeface="ＭＳ Ｐゴシック" panose="020B0600070205080204" pitchFamily="50" charset="-128"/>
                          <a:ea typeface="ＭＳ Ｐゴシック" panose="020B0600070205080204" pitchFamily="50" charset="-128"/>
                        </a:rPr>
                        <a:t>52%</a:t>
                      </a:r>
                      <a:endParaRPr lang="en-US" altLang="ja-JP" sz="105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tc>
              </a:tr>
              <a:tr h="180000">
                <a:tc>
                  <a:txBody>
                    <a:bodyPr/>
                    <a:lstStyle/>
                    <a:p>
                      <a:pPr algn="ctr">
                        <a:spcAft>
                          <a:spcPts val="0"/>
                        </a:spcAft>
                      </a:pPr>
                      <a:r>
                        <a:rPr lang="ja-JP" sz="950" kern="100" dirty="0">
                          <a:effectLst/>
                          <a:latin typeface="ＭＳ Ｐゴシック" panose="020B0600070205080204" pitchFamily="50" charset="-128"/>
                          <a:ea typeface="ＭＳ Ｐゴシック" panose="020B0600070205080204" pitchFamily="50" charset="-128"/>
                        </a:rPr>
                        <a:t>群馬県</a:t>
                      </a:r>
                      <a:r>
                        <a:rPr lang="ja-JP" sz="950" kern="100" dirty="0" smtClean="0">
                          <a:effectLst/>
                          <a:latin typeface="ＭＳ Ｐゴシック" panose="020B0600070205080204" pitchFamily="50" charset="-128"/>
                          <a:ea typeface="ＭＳ Ｐゴシック" panose="020B0600070205080204" pitchFamily="50" charset="-128"/>
                        </a:rPr>
                        <a:t>（</a:t>
                      </a:r>
                      <a:r>
                        <a:rPr lang="en-US" altLang="ja-JP" sz="950" kern="100" dirty="0" smtClean="0">
                          <a:effectLst/>
                          <a:latin typeface="ＭＳ Ｐゴシック" panose="020B0600070205080204" pitchFamily="50" charset="-128"/>
                          <a:ea typeface="ＭＳ Ｐゴシック" panose="020B0600070205080204" pitchFamily="50" charset="-128"/>
                        </a:rPr>
                        <a:t>35</a:t>
                      </a:r>
                      <a:r>
                        <a:rPr lang="ja-JP" sz="950" kern="100" dirty="0" smtClean="0">
                          <a:effectLst/>
                          <a:latin typeface="ＭＳ Ｐゴシック" panose="020B0600070205080204" pitchFamily="50" charset="-128"/>
                          <a:ea typeface="ＭＳ Ｐゴシック" panose="020B0600070205080204" pitchFamily="50" charset="-128"/>
                        </a:rPr>
                        <a:t>）</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just">
                        <a:spcAft>
                          <a:spcPts val="0"/>
                        </a:spcAft>
                      </a:pPr>
                      <a:r>
                        <a:rPr lang="ja-JP" sz="950" kern="100" dirty="0" smtClean="0">
                          <a:effectLst/>
                          <a:latin typeface="ＭＳ Ｐゴシック" panose="020B0600070205080204" pitchFamily="50" charset="-128"/>
                          <a:ea typeface="ＭＳ Ｐゴシック" panose="020B0600070205080204" pitchFamily="50" charset="-128"/>
                        </a:rPr>
                        <a:t>前橋市、</a:t>
                      </a:r>
                      <a:r>
                        <a:rPr lang="ja-JP" altLang="en-US" sz="950" kern="100" dirty="0" smtClean="0">
                          <a:effectLst/>
                          <a:latin typeface="ＭＳ Ｐゴシック" panose="020B0600070205080204" pitchFamily="50" charset="-128"/>
                          <a:ea typeface="ＭＳ Ｐゴシック" panose="020B0600070205080204" pitchFamily="50" charset="-128"/>
                        </a:rPr>
                        <a:t>高崎市、伊勢崎市、太田市、館林市、渋川市、安中市、榛東村、吉岡町、</a:t>
                      </a:r>
                      <a:r>
                        <a:rPr lang="ja-JP" sz="950" kern="100" dirty="0" smtClean="0">
                          <a:effectLst/>
                          <a:latin typeface="ＭＳ Ｐゴシック" panose="020B0600070205080204" pitchFamily="50" charset="-128"/>
                          <a:ea typeface="ＭＳ Ｐゴシック" panose="020B0600070205080204" pitchFamily="50" charset="-128"/>
                        </a:rPr>
                        <a:t>下仁田町</a:t>
                      </a:r>
                      <a:r>
                        <a:rPr lang="ja-JP" altLang="en-US" sz="950" kern="100" dirty="0" smtClean="0">
                          <a:effectLst/>
                          <a:latin typeface="ＭＳ Ｐゴシック" panose="020B0600070205080204" pitchFamily="50" charset="-128"/>
                          <a:ea typeface="ＭＳ Ｐゴシック" panose="020B0600070205080204" pitchFamily="50" charset="-128"/>
                        </a:rPr>
                        <a:t>、甘楽町、長野原町、嬬恋村、草津町</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r" fontAlgn="ctr"/>
                      <a:r>
                        <a:rPr lang="en-US" altLang="ja-JP" sz="1050" b="0" i="0" u="none" strike="noStrike" dirty="0" smtClean="0">
                          <a:effectLst/>
                          <a:latin typeface="ＭＳ Ｐゴシック" panose="020B0600070205080204" pitchFamily="50" charset="-128"/>
                          <a:ea typeface="ＭＳ Ｐゴシック" panose="020B0600070205080204" pitchFamily="50" charset="-128"/>
                        </a:rPr>
                        <a:t>40%</a:t>
                      </a:r>
                      <a:endParaRPr lang="en-US" altLang="ja-JP" sz="105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tc>
              </a:tr>
              <a:tr h="180000">
                <a:tc>
                  <a:txBody>
                    <a:bodyPr/>
                    <a:lstStyle/>
                    <a:p>
                      <a:pPr algn="ctr">
                        <a:spcAft>
                          <a:spcPts val="0"/>
                        </a:spcAft>
                      </a:pPr>
                      <a:r>
                        <a:rPr lang="ja-JP" sz="950" kern="100" dirty="0">
                          <a:effectLst/>
                          <a:latin typeface="ＭＳ Ｐゴシック" panose="020B0600070205080204" pitchFamily="50" charset="-128"/>
                          <a:ea typeface="ＭＳ Ｐゴシック" panose="020B0600070205080204" pitchFamily="50" charset="-128"/>
                        </a:rPr>
                        <a:t>埼玉県</a:t>
                      </a:r>
                      <a:r>
                        <a:rPr lang="ja-JP" sz="950" kern="100" dirty="0" smtClean="0">
                          <a:effectLst/>
                          <a:latin typeface="ＭＳ Ｐゴシック" panose="020B0600070205080204" pitchFamily="50" charset="-128"/>
                          <a:ea typeface="ＭＳ Ｐゴシック" panose="020B0600070205080204" pitchFamily="50" charset="-128"/>
                        </a:rPr>
                        <a:t>（</a:t>
                      </a:r>
                      <a:r>
                        <a:rPr lang="en-US" altLang="ja-JP" sz="950" kern="100" dirty="0" smtClean="0">
                          <a:effectLst/>
                          <a:latin typeface="ＭＳ Ｐゴシック" panose="020B0600070205080204" pitchFamily="50" charset="-128"/>
                          <a:ea typeface="ＭＳ Ｐゴシック" panose="020B0600070205080204" pitchFamily="50" charset="-128"/>
                        </a:rPr>
                        <a:t>63</a:t>
                      </a:r>
                      <a:r>
                        <a:rPr lang="ja-JP" sz="950" kern="100" dirty="0" smtClean="0">
                          <a:effectLst/>
                          <a:latin typeface="ＭＳ Ｐゴシック" panose="020B0600070205080204" pitchFamily="50" charset="-128"/>
                          <a:ea typeface="ＭＳ Ｐゴシック" panose="020B0600070205080204" pitchFamily="50" charset="-128"/>
                        </a:rPr>
                        <a:t>）</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just">
                        <a:spcAft>
                          <a:spcPts val="0"/>
                        </a:spcAft>
                      </a:pPr>
                      <a:r>
                        <a:rPr lang="ja-JP" altLang="en-US" sz="950" kern="100" dirty="0" smtClean="0">
                          <a:effectLst/>
                          <a:latin typeface="ＭＳ Ｐゴシック" panose="020B0600070205080204" pitchFamily="50" charset="-128"/>
                          <a:ea typeface="ＭＳ Ｐゴシック" panose="020B0600070205080204" pitchFamily="50" charset="-128"/>
                        </a:rPr>
                        <a:t>川越市、</a:t>
                      </a:r>
                      <a:r>
                        <a:rPr lang="ja-JP" sz="950" kern="100" dirty="0" smtClean="0">
                          <a:effectLst/>
                          <a:latin typeface="ＭＳ Ｐゴシック" panose="020B0600070205080204" pitchFamily="50" charset="-128"/>
                          <a:ea typeface="ＭＳ Ｐゴシック" panose="020B0600070205080204" pitchFamily="50" charset="-128"/>
                        </a:rPr>
                        <a:t>川口市</a:t>
                      </a:r>
                      <a:r>
                        <a:rPr lang="ja-JP" sz="950" kern="100" dirty="0">
                          <a:effectLst/>
                          <a:latin typeface="ＭＳ Ｐゴシック" panose="020B0600070205080204" pitchFamily="50" charset="-128"/>
                          <a:ea typeface="ＭＳ Ｐゴシック" panose="020B0600070205080204" pitchFamily="50" charset="-128"/>
                        </a:rPr>
                        <a:t>、所沢市</a:t>
                      </a:r>
                      <a:r>
                        <a:rPr lang="ja-JP" sz="950" kern="100" dirty="0" smtClean="0">
                          <a:effectLst/>
                          <a:latin typeface="ＭＳ Ｐゴシック" panose="020B0600070205080204" pitchFamily="50" charset="-128"/>
                          <a:ea typeface="ＭＳ Ｐゴシック" panose="020B0600070205080204" pitchFamily="50" charset="-128"/>
                        </a:rPr>
                        <a:t>、</a:t>
                      </a:r>
                      <a:r>
                        <a:rPr lang="ja-JP" altLang="en-US" sz="950" kern="100" dirty="0" smtClean="0">
                          <a:effectLst/>
                          <a:latin typeface="ＭＳ Ｐゴシック" panose="020B0600070205080204" pitchFamily="50" charset="-128"/>
                          <a:ea typeface="ＭＳ Ｐゴシック" panose="020B0600070205080204" pitchFamily="50" charset="-128"/>
                        </a:rPr>
                        <a:t>春日部市、狭山市、鴻巣市、深谷市、草加市、入間市、志木市、久喜市、富士見市、蓮田市、坂戸市、三芳町、滑川町、</a:t>
                      </a:r>
                      <a:r>
                        <a:rPr lang="ja-JP" sz="950" kern="100" dirty="0" smtClean="0">
                          <a:effectLst/>
                          <a:latin typeface="ＭＳ Ｐゴシック" panose="020B0600070205080204" pitchFamily="50" charset="-128"/>
                          <a:ea typeface="ＭＳ Ｐゴシック" panose="020B0600070205080204" pitchFamily="50" charset="-128"/>
                        </a:rPr>
                        <a:t>吉見町</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r" fontAlgn="ctr"/>
                      <a:r>
                        <a:rPr lang="en-US" altLang="ja-JP" sz="1050" b="0" i="0" u="none" strike="noStrike" dirty="0" smtClean="0">
                          <a:effectLst/>
                          <a:latin typeface="ＭＳ Ｐゴシック" panose="020B0600070205080204" pitchFamily="50" charset="-128"/>
                          <a:ea typeface="ＭＳ Ｐゴシック" panose="020B0600070205080204" pitchFamily="50" charset="-128"/>
                        </a:rPr>
                        <a:t>27%</a:t>
                      </a:r>
                      <a:endParaRPr lang="en-US" altLang="ja-JP" sz="105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tc>
              </a:tr>
              <a:tr h="180000">
                <a:tc>
                  <a:txBody>
                    <a:bodyPr/>
                    <a:lstStyle/>
                    <a:p>
                      <a:pPr algn="ctr">
                        <a:spcAft>
                          <a:spcPts val="0"/>
                        </a:spcAft>
                      </a:pPr>
                      <a:r>
                        <a:rPr lang="ja-JP" sz="950" kern="100" dirty="0">
                          <a:effectLst/>
                          <a:latin typeface="ＭＳ Ｐゴシック" panose="020B0600070205080204" pitchFamily="50" charset="-128"/>
                          <a:ea typeface="ＭＳ Ｐゴシック" panose="020B0600070205080204" pitchFamily="50" charset="-128"/>
                        </a:rPr>
                        <a:t>千葉県</a:t>
                      </a:r>
                      <a:r>
                        <a:rPr lang="ja-JP" sz="950" kern="100" dirty="0" smtClean="0">
                          <a:effectLst/>
                          <a:latin typeface="ＭＳ Ｐゴシック" panose="020B0600070205080204" pitchFamily="50" charset="-128"/>
                          <a:ea typeface="ＭＳ Ｐゴシック" panose="020B0600070205080204" pitchFamily="50" charset="-128"/>
                        </a:rPr>
                        <a:t>（</a:t>
                      </a:r>
                      <a:r>
                        <a:rPr lang="en-US" altLang="ja-JP" sz="950" kern="100" dirty="0" smtClean="0">
                          <a:effectLst/>
                          <a:latin typeface="ＭＳ Ｐゴシック" panose="020B0600070205080204" pitchFamily="50" charset="-128"/>
                          <a:ea typeface="ＭＳ Ｐゴシック" panose="020B0600070205080204" pitchFamily="50" charset="-128"/>
                        </a:rPr>
                        <a:t>54</a:t>
                      </a:r>
                      <a:r>
                        <a:rPr lang="ja-JP" sz="950" kern="100" dirty="0" smtClean="0">
                          <a:effectLst/>
                          <a:latin typeface="ＭＳ Ｐゴシック" panose="020B0600070205080204" pitchFamily="50" charset="-128"/>
                          <a:ea typeface="ＭＳ Ｐゴシック" panose="020B0600070205080204" pitchFamily="50" charset="-128"/>
                        </a:rPr>
                        <a:t>）</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just">
                        <a:spcAft>
                          <a:spcPts val="0"/>
                        </a:spcAft>
                      </a:pPr>
                      <a:r>
                        <a:rPr lang="ja-JP" sz="950" kern="100" dirty="0">
                          <a:effectLst/>
                          <a:latin typeface="ＭＳ Ｐゴシック" panose="020B0600070205080204" pitchFamily="50" charset="-128"/>
                          <a:ea typeface="ＭＳ Ｐゴシック" panose="020B0600070205080204" pitchFamily="50" charset="-128"/>
                        </a:rPr>
                        <a:t>千葉市</a:t>
                      </a:r>
                      <a:r>
                        <a:rPr lang="ja-JP" sz="950" kern="100" dirty="0" smtClean="0">
                          <a:effectLst/>
                          <a:latin typeface="ＭＳ Ｐゴシック" panose="020B0600070205080204" pitchFamily="50" charset="-128"/>
                          <a:ea typeface="ＭＳ Ｐゴシック" panose="020B0600070205080204" pitchFamily="50" charset="-128"/>
                        </a:rPr>
                        <a:t>、</a:t>
                      </a:r>
                      <a:r>
                        <a:rPr lang="ja-JP" altLang="en-US" sz="950" kern="100" dirty="0" smtClean="0">
                          <a:effectLst/>
                          <a:latin typeface="ＭＳ Ｐゴシック" panose="020B0600070205080204" pitchFamily="50" charset="-128"/>
                          <a:ea typeface="ＭＳ Ｐゴシック" panose="020B0600070205080204" pitchFamily="50" charset="-128"/>
                        </a:rPr>
                        <a:t>市川市、</a:t>
                      </a:r>
                      <a:r>
                        <a:rPr lang="ja-JP" sz="950" kern="100" dirty="0" smtClean="0">
                          <a:effectLst/>
                          <a:latin typeface="ＭＳ Ｐゴシック" panose="020B0600070205080204" pitchFamily="50" charset="-128"/>
                          <a:ea typeface="ＭＳ Ｐゴシック" panose="020B0600070205080204" pitchFamily="50" charset="-128"/>
                        </a:rPr>
                        <a:t>船橋市、</a:t>
                      </a:r>
                      <a:r>
                        <a:rPr lang="ja-JP" altLang="en-US" sz="950" kern="100" dirty="0" smtClean="0">
                          <a:effectLst/>
                          <a:latin typeface="ＭＳ Ｐゴシック" panose="020B0600070205080204" pitchFamily="50" charset="-128"/>
                          <a:ea typeface="ＭＳ Ｐゴシック" panose="020B0600070205080204" pitchFamily="50" charset="-128"/>
                        </a:rPr>
                        <a:t>茂原市、</a:t>
                      </a:r>
                      <a:r>
                        <a:rPr lang="ja-JP" sz="950" kern="100" dirty="0" smtClean="0">
                          <a:effectLst/>
                          <a:latin typeface="ＭＳ Ｐゴシック" panose="020B0600070205080204" pitchFamily="50" charset="-128"/>
                          <a:ea typeface="ＭＳ Ｐゴシック" panose="020B0600070205080204" pitchFamily="50" charset="-128"/>
                        </a:rPr>
                        <a:t>成田市</a:t>
                      </a:r>
                      <a:r>
                        <a:rPr lang="ja-JP" sz="950" kern="100" dirty="0">
                          <a:effectLst/>
                          <a:latin typeface="ＭＳ Ｐゴシック" panose="020B0600070205080204" pitchFamily="50" charset="-128"/>
                          <a:ea typeface="ＭＳ Ｐゴシック" panose="020B0600070205080204" pitchFamily="50" charset="-128"/>
                        </a:rPr>
                        <a:t>、東金市</a:t>
                      </a:r>
                      <a:r>
                        <a:rPr lang="ja-JP" sz="950" kern="100" dirty="0" smtClean="0">
                          <a:effectLst/>
                          <a:latin typeface="ＭＳ Ｐゴシック" panose="020B0600070205080204" pitchFamily="50" charset="-128"/>
                          <a:ea typeface="ＭＳ Ｐゴシック" panose="020B0600070205080204" pitchFamily="50" charset="-128"/>
                        </a:rPr>
                        <a:t>、</a:t>
                      </a:r>
                      <a:r>
                        <a:rPr lang="ja-JP" altLang="en-US" sz="950" kern="100" dirty="0" smtClean="0">
                          <a:effectLst/>
                          <a:latin typeface="ＭＳ Ｐゴシック" panose="020B0600070205080204" pitchFamily="50" charset="-128"/>
                          <a:ea typeface="ＭＳ Ｐゴシック" panose="020B0600070205080204" pitchFamily="50" charset="-128"/>
                        </a:rPr>
                        <a:t>習志野市、君津市、浦安市、香取市、</a:t>
                      </a:r>
                      <a:r>
                        <a:rPr lang="ja-JP" sz="950" kern="100" dirty="0" smtClean="0">
                          <a:effectLst/>
                          <a:latin typeface="ＭＳ Ｐゴシック" panose="020B0600070205080204" pitchFamily="50" charset="-128"/>
                          <a:ea typeface="ＭＳ Ｐゴシック" panose="020B0600070205080204" pitchFamily="50" charset="-128"/>
                        </a:rPr>
                        <a:t>いすみ</a:t>
                      </a:r>
                      <a:r>
                        <a:rPr lang="ja-JP" sz="950" kern="100" dirty="0">
                          <a:effectLst/>
                          <a:latin typeface="ＭＳ Ｐゴシック" panose="020B0600070205080204" pitchFamily="50" charset="-128"/>
                          <a:ea typeface="ＭＳ Ｐゴシック" panose="020B0600070205080204" pitchFamily="50" charset="-128"/>
                        </a:rPr>
                        <a:t>市、酒々井町、栄町、横芝光町</a:t>
                      </a:r>
                      <a:r>
                        <a:rPr lang="ja-JP" sz="950" kern="100" dirty="0" smtClean="0">
                          <a:effectLst/>
                          <a:latin typeface="ＭＳ Ｐゴシック" panose="020B0600070205080204" pitchFamily="50" charset="-128"/>
                          <a:ea typeface="ＭＳ Ｐゴシック" panose="020B0600070205080204" pitchFamily="50" charset="-128"/>
                        </a:rPr>
                        <a:t>、長柄町</a:t>
                      </a:r>
                      <a:r>
                        <a:rPr lang="ja-JP" sz="950" kern="100" dirty="0">
                          <a:effectLst/>
                          <a:latin typeface="ＭＳ Ｐゴシック" panose="020B0600070205080204" pitchFamily="50" charset="-128"/>
                          <a:ea typeface="ＭＳ Ｐゴシック" panose="020B0600070205080204" pitchFamily="50" charset="-128"/>
                        </a:rPr>
                        <a:t>、</a:t>
                      </a:r>
                      <a:r>
                        <a:rPr lang="ja-JP" sz="950" kern="100" dirty="0" smtClean="0">
                          <a:effectLst/>
                          <a:latin typeface="ＭＳ Ｐゴシック" panose="020B0600070205080204" pitchFamily="50" charset="-128"/>
                          <a:ea typeface="ＭＳ Ｐゴシック" panose="020B0600070205080204" pitchFamily="50" charset="-128"/>
                        </a:rPr>
                        <a:t>長南町</a:t>
                      </a:r>
                      <a:r>
                        <a:rPr lang="ja-JP" altLang="en-US" sz="950" kern="100" dirty="0" smtClean="0">
                          <a:effectLst/>
                          <a:latin typeface="ＭＳ Ｐゴシック" panose="020B0600070205080204" pitchFamily="50" charset="-128"/>
                          <a:ea typeface="ＭＳ Ｐゴシック" panose="020B0600070205080204" pitchFamily="50" charset="-128"/>
                        </a:rPr>
                        <a:t>、大多喜町</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r" fontAlgn="ctr"/>
                      <a:r>
                        <a:rPr lang="en-US" altLang="ja-JP" sz="1050" b="0" i="0" u="none" strike="noStrike" dirty="0" smtClean="0">
                          <a:effectLst/>
                          <a:latin typeface="ＭＳ Ｐゴシック" panose="020B0600070205080204" pitchFamily="50" charset="-128"/>
                          <a:ea typeface="ＭＳ Ｐゴシック" panose="020B0600070205080204" pitchFamily="50" charset="-128"/>
                        </a:rPr>
                        <a:t>31%</a:t>
                      </a:r>
                      <a:endParaRPr lang="en-US" altLang="ja-JP" sz="105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tc>
              </a:tr>
              <a:tr h="180000">
                <a:tc>
                  <a:txBody>
                    <a:bodyPr/>
                    <a:lstStyle/>
                    <a:p>
                      <a:pPr algn="ctr">
                        <a:spcAft>
                          <a:spcPts val="0"/>
                        </a:spcAft>
                      </a:pPr>
                      <a:r>
                        <a:rPr lang="ja-JP" sz="950" kern="100" dirty="0">
                          <a:effectLst/>
                          <a:latin typeface="ＭＳ Ｐゴシック" panose="020B0600070205080204" pitchFamily="50" charset="-128"/>
                          <a:ea typeface="ＭＳ Ｐゴシック" panose="020B0600070205080204" pitchFamily="50" charset="-128"/>
                        </a:rPr>
                        <a:t>東京都</a:t>
                      </a:r>
                      <a:r>
                        <a:rPr lang="ja-JP" sz="950" kern="100" dirty="0" smtClean="0">
                          <a:effectLst/>
                          <a:latin typeface="ＭＳ Ｐゴシック" panose="020B0600070205080204" pitchFamily="50" charset="-128"/>
                          <a:ea typeface="ＭＳ Ｐゴシック" panose="020B0600070205080204" pitchFamily="50" charset="-128"/>
                        </a:rPr>
                        <a:t>（</a:t>
                      </a:r>
                      <a:r>
                        <a:rPr lang="en-US" altLang="ja-JP" sz="950" kern="100" dirty="0" smtClean="0">
                          <a:effectLst/>
                          <a:latin typeface="ＭＳ Ｐゴシック" panose="020B0600070205080204" pitchFamily="50" charset="-128"/>
                          <a:ea typeface="ＭＳ Ｐゴシック" panose="020B0600070205080204" pitchFamily="50" charset="-128"/>
                        </a:rPr>
                        <a:t>62</a:t>
                      </a:r>
                      <a:r>
                        <a:rPr lang="ja-JP" sz="950" kern="100" dirty="0" smtClean="0">
                          <a:effectLst/>
                          <a:latin typeface="ＭＳ Ｐゴシック" panose="020B0600070205080204" pitchFamily="50" charset="-128"/>
                          <a:ea typeface="ＭＳ Ｐゴシック" panose="020B0600070205080204" pitchFamily="50" charset="-128"/>
                        </a:rPr>
                        <a:t>）</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just">
                        <a:spcAft>
                          <a:spcPts val="0"/>
                        </a:spcAft>
                      </a:pPr>
                      <a:r>
                        <a:rPr lang="ja-JP" sz="950" kern="100" dirty="0">
                          <a:effectLst/>
                          <a:latin typeface="ＭＳ Ｐゴシック" panose="020B0600070205080204" pitchFamily="50" charset="-128"/>
                          <a:ea typeface="ＭＳ Ｐゴシック" panose="020B0600070205080204" pitchFamily="50" charset="-128"/>
                        </a:rPr>
                        <a:t>港区</a:t>
                      </a:r>
                      <a:r>
                        <a:rPr lang="ja-JP" sz="950" kern="100" dirty="0" smtClean="0">
                          <a:effectLst/>
                          <a:latin typeface="ＭＳ Ｐゴシック" panose="020B0600070205080204" pitchFamily="50" charset="-128"/>
                          <a:ea typeface="ＭＳ Ｐゴシック" panose="020B0600070205080204" pitchFamily="50" charset="-128"/>
                        </a:rPr>
                        <a:t>、</a:t>
                      </a:r>
                      <a:r>
                        <a:rPr lang="ja-JP" altLang="en-US" sz="950" kern="100" dirty="0" smtClean="0">
                          <a:effectLst/>
                          <a:latin typeface="ＭＳ Ｐゴシック" panose="020B0600070205080204" pitchFamily="50" charset="-128"/>
                          <a:ea typeface="ＭＳ Ｐゴシック" panose="020B0600070205080204" pitchFamily="50" charset="-128"/>
                        </a:rPr>
                        <a:t>目黒区、大田区、世田谷区、渋谷区、</a:t>
                      </a:r>
                      <a:r>
                        <a:rPr lang="ja-JP" sz="950" kern="100" dirty="0" smtClean="0">
                          <a:effectLst/>
                          <a:latin typeface="ＭＳ Ｐゴシック" panose="020B0600070205080204" pitchFamily="50" charset="-128"/>
                          <a:ea typeface="ＭＳ Ｐゴシック" panose="020B0600070205080204" pitchFamily="50" charset="-128"/>
                        </a:rPr>
                        <a:t>中野区</a:t>
                      </a:r>
                      <a:r>
                        <a:rPr lang="ja-JP" sz="950" kern="100" dirty="0">
                          <a:effectLst/>
                          <a:latin typeface="ＭＳ Ｐゴシック" panose="020B0600070205080204" pitchFamily="50" charset="-128"/>
                          <a:ea typeface="ＭＳ Ｐゴシック" panose="020B0600070205080204" pitchFamily="50" charset="-128"/>
                        </a:rPr>
                        <a:t>、豊島区</a:t>
                      </a:r>
                      <a:r>
                        <a:rPr lang="ja-JP" sz="950" kern="100" dirty="0" smtClean="0">
                          <a:effectLst/>
                          <a:latin typeface="ＭＳ Ｐゴシック" panose="020B0600070205080204" pitchFamily="50" charset="-128"/>
                          <a:ea typeface="ＭＳ Ｐゴシック" panose="020B0600070205080204" pitchFamily="50" charset="-128"/>
                        </a:rPr>
                        <a:t>、</a:t>
                      </a:r>
                      <a:r>
                        <a:rPr lang="ja-JP" altLang="en-US" sz="950" kern="100" dirty="0" smtClean="0">
                          <a:effectLst/>
                          <a:latin typeface="ＭＳ Ｐゴシック" panose="020B0600070205080204" pitchFamily="50" charset="-128"/>
                          <a:ea typeface="ＭＳ Ｐゴシック" panose="020B0600070205080204" pitchFamily="50" charset="-128"/>
                        </a:rPr>
                        <a:t>葛飾区、江戸川区、</a:t>
                      </a:r>
                      <a:r>
                        <a:rPr lang="ja-JP" sz="950" kern="100" dirty="0" smtClean="0">
                          <a:effectLst/>
                          <a:latin typeface="ＭＳ Ｐゴシック" panose="020B0600070205080204" pitchFamily="50" charset="-128"/>
                          <a:ea typeface="ＭＳ Ｐゴシック" panose="020B0600070205080204" pitchFamily="50" charset="-128"/>
                        </a:rPr>
                        <a:t>八王子市</a:t>
                      </a:r>
                      <a:r>
                        <a:rPr lang="ja-JP" sz="950" kern="100" dirty="0">
                          <a:effectLst/>
                          <a:latin typeface="ＭＳ Ｐゴシック" panose="020B0600070205080204" pitchFamily="50" charset="-128"/>
                          <a:ea typeface="ＭＳ Ｐゴシック" panose="020B0600070205080204" pitchFamily="50" charset="-128"/>
                        </a:rPr>
                        <a:t>、立川市、三鷹市</a:t>
                      </a:r>
                      <a:r>
                        <a:rPr lang="ja-JP" sz="950" kern="100" dirty="0" smtClean="0">
                          <a:effectLst/>
                          <a:latin typeface="ＭＳ Ｐゴシック" panose="020B0600070205080204" pitchFamily="50" charset="-128"/>
                          <a:ea typeface="ＭＳ Ｐゴシック" panose="020B0600070205080204" pitchFamily="50" charset="-128"/>
                        </a:rPr>
                        <a:t>、</a:t>
                      </a:r>
                      <a:r>
                        <a:rPr lang="ja-JP" altLang="en-US" sz="950" kern="100" dirty="0" smtClean="0">
                          <a:effectLst/>
                          <a:latin typeface="ＭＳ Ｐゴシック" panose="020B0600070205080204" pitchFamily="50" charset="-128"/>
                          <a:ea typeface="ＭＳ Ｐゴシック" panose="020B0600070205080204" pitchFamily="50" charset="-128"/>
                        </a:rPr>
                        <a:t>町田市、</a:t>
                      </a:r>
                      <a:r>
                        <a:rPr lang="ja-JP" sz="950" kern="100" dirty="0" smtClean="0">
                          <a:effectLst/>
                          <a:latin typeface="ＭＳ Ｐゴシック" panose="020B0600070205080204" pitchFamily="50" charset="-128"/>
                          <a:ea typeface="ＭＳ Ｐゴシック" panose="020B0600070205080204" pitchFamily="50" charset="-128"/>
                        </a:rPr>
                        <a:t>日野市、</a:t>
                      </a:r>
                      <a:r>
                        <a:rPr lang="ja-JP" altLang="en-US" sz="950" kern="100" dirty="0" smtClean="0">
                          <a:effectLst/>
                          <a:latin typeface="ＭＳ Ｐゴシック" panose="020B0600070205080204" pitchFamily="50" charset="-128"/>
                          <a:ea typeface="ＭＳ Ｐゴシック" panose="020B0600070205080204" pitchFamily="50" charset="-128"/>
                        </a:rPr>
                        <a:t>あきる野市、西東京市、</a:t>
                      </a:r>
                      <a:r>
                        <a:rPr lang="ja-JP" sz="950" kern="100" dirty="0" smtClean="0">
                          <a:effectLst/>
                          <a:latin typeface="ＭＳ Ｐゴシック" panose="020B0600070205080204" pitchFamily="50" charset="-128"/>
                          <a:ea typeface="ＭＳ Ｐゴシック" panose="020B0600070205080204" pitchFamily="50" charset="-128"/>
                        </a:rPr>
                        <a:t>奥多摩町、八丈町</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r" fontAlgn="ctr"/>
                      <a:r>
                        <a:rPr lang="en-US" altLang="ja-JP" sz="1050" b="0" i="0" u="none" strike="noStrike" dirty="0" smtClean="0">
                          <a:effectLst/>
                          <a:latin typeface="ＭＳ Ｐゴシック" panose="020B0600070205080204" pitchFamily="50" charset="-128"/>
                          <a:ea typeface="ＭＳ Ｐゴシック" panose="020B0600070205080204" pitchFamily="50" charset="-128"/>
                        </a:rPr>
                        <a:t>29%</a:t>
                      </a:r>
                      <a:endParaRPr lang="en-US" altLang="ja-JP" sz="105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tc>
              </a:tr>
              <a:tr h="180000">
                <a:tc>
                  <a:txBody>
                    <a:bodyPr/>
                    <a:lstStyle/>
                    <a:p>
                      <a:pPr algn="ctr">
                        <a:spcAft>
                          <a:spcPts val="0"/>
                        </a:spcAft>
                      </a:pPr>
                      <a:r>
                        <a:rPr lang="ja-JP" sz="950" kern="100" dirty="0">
                          <a:effectLst/>
                          <a:latin typeface="ＭＳ Ｐゴシック" panose="020B0600070205080204" pitchFamily="50" charset="-128"/>
                          <a:ea typeface="ＭＳ Ｐゴシック" panose="020B0600070205080204" pitchFamily="50" charset="-128"/>
                        </a:rPr>
                        <a:t>神奈川県</a:t>
                      </a:r>
                      <a:r>
                        <a:rPr lang="ja-JP" sz="950" kern="100" dirty="0" smtClean="0">
                          <a:effectLst/>
                          <a:latin typeface="ＭＳ Ｐゴシック" panose="020B0600070205080204" pitchFamily="50" charset="-128"/>
                          <a:ea typeface="ＭＳ Ｐゴシック" panose="020B0600070205080204" pitchFamily="50" charset="-128"/>
                        </a:rPr>
                        <a:t>（</a:t>
                      </a:r>
                      <a:r>
                        <a:rPr lang="en-US" altLang="ja-JP" sz="950" kern="100" dirty="0" smtClean="0">
                          <a:effectLst/>
                          <a:latin typeface="ＭＳ Ｐゴシック" panose="020B0600070205080204" pitchFamily="50" charset="-128"/>
                          <a:ea typeface="ＭＳ Ｐゴシック" panose="020B0600070205080204" pitchFamily="50" charset="-128"/>
                        </a:rPr>
                        <a:t>33</a:t>
                      </a:r>
                      <a:r>
                        <a:rPr lang="ja-JP" sz="950" kern="100" dirty="0" smtClean="0">
                          <a:effectLst/>
                          <a:latin typeface="ＭＳ Ｐゴシック" panose="020B0600070205080204" pitchFamily="50" charset="-128"/>
                          <a:ea typeface="ＭＳ Ｐゴシック" panose="020B0600070205080204" pitchFamily="50" charset="-128"/>
                        </a:rPr>
                        <a:t>）</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just">
                        <a:spcAft>
                          <a:spcPts val="0"/>
                        </a:spcAft>
                      </a:pPr>
                      <a:r>
                        <a:rPr lang="ja-JP" sz="950" kern="100" dirty="0">
                          <a:effectLst/>
                          <a:latin typeface="ＭＳ Ｐゴシック" panose="020B0600070205080204" pitchFamily="50" charset="-128"/>
                          <a:ea typeface="ＭＳ Ｐゴシック" panose="020B0600070205080204" pitchFamily="50" charset="-128"/>
                        </a:rPr>
                        <a:t>横浜市、川崎市、相模原市、横須賀市</a:t>
                      </a:r>
                      <a:r>
                        <a:rPr lang="ja-JP" sz="950" kern="100" dirty="0" smtClean="0">
                          <a:effectLst/>
                          <a:latin typeface="ＭＳ Ｐゴシック" panose="020B0600070205080204" pitchFamily="50" charset="-128"/>
                          <a:ea typeface="ＭＳ Ｐゴシック" panose="020B0600070205080204" pitchFamily="50" charset="-128"/>
                        </a:rPr>
                        <a:t>、</a:t>
                      </a:r>
                      <a:r>
                        <a:rPr lang="ja-JP" altLang="en-US" sz="950" kern="100" dirty="0" smtClean="0">
                          <a:effectLst/>
                          <a:latin typeface="ＭＳ Ｐゴシック" panose="020B0600070205080204" pitchFamily="50" charset="-128"/>
                          <a:ea typeface="ＭＳ Ｐゴシック" panose="020B0600070205080204" pitchFamily="50" charset="-128"/>
                        </a:rPr>
                        <a:t>平塚市、</a:t>
                      </a:r>
                      <a:r>
                        <a:rPr lang="ja-JP" sz="950" kern="100" dirty="0" smtClean="0">
                          <a:effectLst/>
                          <a:latin typeface="ＭＳ Ｐゴシック" panose="020B0600070205080204" pitchFamily="50" charset="-128"/>
                          <a:ea typeface="ＭＳ Ｐゴシック" panose="020B0600070205080204" pitchFamily="50" charset="-128"/>
                        </a:rPr>
                        <a:t>茅ヶ崎市</a:t>
                      </a:r>
                      <a:r>
                        <a:rPr lang="ja-JP" altLang="en-US" sz="950" kern="100" dirty="0" smtClean="0">
                          <a:effectLst/>
                          <a:latin typeface="ＭＳ Ｐゴシック" panose="020B0600070205080204" pitchFamily="50" charset="-128"/>
                          <a:ea typeface="ＭＳ Ｐゴシック" panose="020B0600070205080204" pitchFamily="50" charset="-128"/>
                        </a:rPr>
                        <a:t>、伊勢原市、海老名市、箱根町</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r" fontAlgn="ctr"/>
                      <a:r>
                        <a:rPr lang="en-US" altLang="ja-JP" sz="1050" b="0" i="0" u="none" strike="noStrike">
                          <a:effectLst/>
                          <a:latin typeface="ＭＳ Ｐゴシック" panose="020B0600070205080204" pitchFamily="50" charset="-128"/>
                          <a:ea typeface="ＭＳ Ｐゴシック" panose="020B0600070205080204" pitchFamily="50" charset="-128"/>
                        </a:rPr>
                        <a:t>27%</a:t>
                      </a:r>
                    </a:p>
                  </a:txBody>
                  <a:tcPr marL="0" marR="0" marT="0" marB="0" anchor="ctr"/>
                </a:tc>
              </a:tr>
              <a:tr h="180000">
                <a:tc>
                  <a:txBody>
                    <a:bodyPr/>
                    <a:lstStyle/>
                    <a:p>
                      <a:pPr algn="ctr">
                        <a:spcAft>
                          <a:spcPts val="0"/>
                        </a:spcAft>
                      </a:pPr>
                      <a:r>
                        <a:rPr lang="ja-JP" sz="950" kern="100" dirty="0">
                          <a:effectLst/>
                          <a:latin typeface="ＭＳ Ｐゴシック" panose="020B0600070205080204" pitchFamily="50" charset="-128"/>
                          <a:ea typeface="ＭＳ Ｐゴシック" panose="020B0600070205080204" pitchFamily="50" charset="-128"/>
                        </a:rPr>
                        <a:t>新潟県</a:t>
                      </a:r>
                      <a:r>
                        <a:rPr lang="ja-JP" sz="950" kern="100" dirty="0" smtClean="0">
                          <a:effectLst/>
                          <a:latin typeface="ＭＳ Ｐゴシック" panose="020B0600070205080204" pitchFamily="50" charset="-128"/>
                          <a:ea typeface="ＭＳ Ｐゴシック" panose="020B0600070205080204" pitchFamily="50" charset="-128"/>
                        </a:rPr>
                        <a:t>（</a:t>
                      </a:r>
                      <a:r>
                        <a:rPr lang="en-US" altLang="ja-JP" sz="950" kern="100" dirty="0" smtClean="0">
                          <a:effectLst/>
                          <a:latin typeface="ＭＳ Ｐゴシック" panose="020B0600070205080204" pitchFamily="50" charset="-128"/>
                          <a:ea typeface="ＭＳ Ｐゴシック" panose="020B0600070205080204" pitchFamily="50" charset="-128"/>
                        </a:rPr>
                        <a:t>30</a:t>
                      </a:r>
                      <a:r>
                        <a:rPr lang="ja-JP" sz="950" kern="100" dirty="0" smtClean="0">
                          <a:effectLst/>
                          <a:latin typeface="ＭＳ Ｐゴシック" panose="020B0600070205080204" pitchFamily="50" charset="-128"/>
                          <a:ea typeface="ＭＳ Ｐゴシック" panose="020B0600070205080204" pitchFamily="50" charset="-128"/>
                        </a:rPr>
                        <a:t>）</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just">
                        <a:spcAft>
                          <a:spcPts val="0"/>
                        </a:spcAft>
                      </a:pPr>
                      <a:r>
                        <a:rPr lang="ja-JP" altLang="en-US" sz="950" kern="100" dirty="0" smtClean="0">
                          <a:effectLst/>
                          <a:latin typeface="ＭＳ Ｐゴシック" panose="020B0600070205080204" pitchFamily="50" charset="-128"/>
                          <a:ea typeface="ＭＳ Ｐゴシック" panose="020B0600070205080204" pitchFamily="50" charset="-128"/>
                        </a:rPr>
                        <a:t>三条市、柏崎市、見附市、糸魚川市、</a:t>
                      </a:r>
                      <a:r>
                        <a:rPr lang="ja-JP" sz="950" kern="100" dirty="0" smtClean="0">
                          <a:effectLst/>
                          <a:latin typeface="ＭＳ Ｐゴシック" panose="020B0600070205080204" pitchFamily="50" charset="-128"/>
                          <a:ea typeface="ＭＳ Ｐゴシック" panose="020B0600070205080204" pitchFamily="50" charset="-128"/>
                        </a:rPr>
                        <a:t>魚沼市</a:t>
                      </a:r>
                      <a:r>
                        <a:rPr lang="ja-JP" altLang="en-US" sz="950" kern="100" dirty="0" smtClean="0">
                          <a:effectLst/>
                          <a:latin typeface="ＭＳ Ｐゴシック" panose="020B0600070205080204" pitchFamily="50" charset="-128"/>
                          <a:ea typeface="ＭＳ Ｐゴシック" panose="020B0600070205080204" pitchFamily="50" charset="-128"/>
                        </a:rPr>
                        <a:t>、胎内市</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r" fontAlgn="ctr"/>
                      <a:r>
                        <a:rPr lang="en-US" altLang="ja-JP" sz="1050" b="0" i="0" u="none" strike="noStrike" dirty="0" smtClean="0">
                          <a:effectLst/>
                          <a:latin typeface="ＭＳ Ｐゴシック" panose="020B0600070205080204" pitchFamily="50" charset="-128"/>
                          <a:ea typeface="ＭＳ Ｐゴシック" panose="020B0600070205080204" pitchFamily="50" charset="-128"/>
                        </a:rPr>
                        <a:t>20%</a:t>
                      </a:r>
                      <a:endParaRPr lang="en-US" altLang="ja-JP" sz="105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tc>
              </a:tr>
              <a:tr h="180000">
                <a:tc>
                  <a:txBody>
                    <a:bodyPr/>
                    <a:lstStyle/>
                    <a:p>
                      <a:pPr algn="ctr">
                        <a:spcAft>
                          <a:spcPts val="0"/>
                        </a:spcAft>
                      </a:pPr>
                      <a:r>
                        <a:rPr lang="ja-JP" sz="950" kern="100" dirty="0">
                          <a:effectLst/>
                          <a:latin typeface="ＭＳ Ｐゴシック" panose="020B0600070205080204" pitchFamily="50" charset="-128"/>
                          <a:ea typeface="ＭＳ Ｐゴシック" panose="020B0600070205080204" pitchFamily="50" charset="-128"/>
                        </a:rPr>
                        <a:t>富山県</a:t>
                      </a:r>
                      <a:r>
                        <a:rPr lang="ja-JP" sz="950" kern="100" dirty="0" smtClean="0">
                          <a:effectLst/>
                          <a:latin typeface="ＭＳ Ｐゴシック" panose="020B0600070205080204" pitchFamily="50" charset="-128"/>
                          <a:ea typeface="ＭＳ Ｐゴシック" panose="020B0600070205080204" pitchFamily="50" charset="-128"/>
                        </a:rPr>
                        <a:t>（</a:t>
                      </a:r>
                      <a:r>
                        <a:rPr lang="en-US" altLang="ja-JP" sz="950" kern="100" dirty="0" smtClean="0">
                          <a:effectLst/>
                          <a:latin typeface="ＭＳ Ｐゴシック" panose="020B0600070205080204" pitchFamily="50" charset="-128"/>
                          <a:ea typeface="ＭＳ Ｐゴシック" panose="020B0600070205080204" pitchFamily="50" charset="-128"/>
                        </a:rPr>
                        <a:t>15</a:t>
                      </a:r>
                      <a:r>
                        <a:rPr lang="ja-JP" sz="950" kern="100" dirty="0" smtClean="0">
                          <a:effectLst/>
                          <a:latin typeface="ＭＳ Ｐゴシック" panose="020B0600070205080204" pitchFamily="50" charset="-128"/>
                          <a:ea typeface="ＭＳ Ｐゴシック" panose="020B0600070205080204" pitchFamily="50" charset="-128"/>
                        </a:rPr>
                        <a:t>）</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just">
                        <a:spcAft>
                          <a:spcPts val="0"/>
                        </a:spcAft>
                      </a:pPr>
                      <a:r>
                        <a:rPr lang="ja-JP" sz="950" kern="100" dirty="0" smtClean="0">
                          <a:effectLst/>
                          <a:latin typeface="ＭＳ Ｐゴシック" panose="020B0600070205080204" pitchFamily="50" charset="-128"/>
                          <a:ea typeface="ＭＳ Ｐゴシック" panose="020B0600070205080204" pitchFamily="50" charset="-128"/>
                        </a:rPr>
                        <a:t>富山市、</a:t>
                      </a:r>
                      <a:r>
                        <a:rPr lang="ja-JP" altLang="en-US" sz="950" kern="100" dirty="0" smtClean="0">
                          <a:effectLst/>
                          <a:latin typeface="ＭＳ Ｐゴシック" panose="020B0600070205080204" pitchFamily="50" charset="-128"/>
                          <a:ea typeface="ＭＳ Ｐゴシック" panose="020B0600070205080204" pitchFamily="50" charset="-128"/>
                        </a:rPr>
                        <a:t>氷見市、射水市、舟橋村、上市町、</a:t>
                      </a:r>
                      <a:r>
                        <a:rPr lang="ja-JP" sz="950" kern="100" dirty="0" smtClean="0">
                          <a:effectLst/>
                          <a:latin typeface="ＭＳ Ｐゴシック" panose="020B0600070205080204" pitchFamily="50" charset="-128"/>
                          <a:ea typeface="ＭＳ Ｐゴシック" panose="020B0600070205080204" pitchFamily="50" charset="-128"/>
                        </a:rPr>
                        <a:t>立山町</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r" fontAlgn="ctr"/>
                      <a:r>
                        <a:rPr lang="en-US" altLang="ja-JP" sz="1050" b="0" i="0" u="none" strike="noStrike">
                          <a:effectLst/>
                          <a:latin typeface="ＭＳ Ｐゴシック" panose="020B0600070205080204" pitchFamily="50" charset="-128"/>
                          <a:ea typeface="ＭＳ Ｐゴシック" panose="020B0600070205080204" pitchFamily="50" charset="-128"/>
                        </a:rPr>
                        <a:t>40%</a:t>
                      </a:r>
                    </a:p>
                  </a:txBody>
                  <a:tcPr marL="0" marR="0" marT="0" marB="0" anchor="ctr"/>
                </a:tc>
              </a:tr>
              <a:tr h="180000">
                <a:tc>
                  <a:txBody>
                    <a:bodyPr/>
                    <a:lstStyle/>
                    <a:p>
                      <a:pPr algn="ctr">
                        <a:spcAft>
                          <a:spcPts val="0"/>
                        </a:spcAft>
                      </a:pPr>
                      <a:r>
                        <a:rPr lang="ja-JP" sz="950" kern="100" dirty="0">
                          <a:effectLst/>
                          <a:latin typeface="ＭＳ Ｐゴシック" panose="020B0600070205080204" pitchFamily="50" charset="-128"/>
                          <a:ea typeface="ＭＳ Ｐゴシック" panose="020B0600070205080204" pitchFamily="50" charset="-128"/>
                        </a:rPr>
                        <a:t>石川県</a:t>
                      </a:r>
                      <a:r>
                        <a:rPr lang="ja-JP" sz="950" kern="100" dirty="0" smtClean="0">
                          <a:effectLst/>
                          <a:latin typeface="ＭＳ Ｐゴシック" panose="020B0600070205080204" pitchFamily="50" charset="-128"/>
                          <a:ea typeface="ＭＳ Ｐゴシック" panose="020B0600070205080204" pitchFamily="50" charset="-128"/>
                        </a:rPr>
                        <a:t>（</a:t>
                      </a:r>
                      <a:r>
                        <a:rPr lang="en-US" altLang="ja-JP" sz="950" kern="100" dirty="0" smtClean="0">
                          <a:effectLst/>
                          <a:latin typeface="ＭＳ Ｐゴシック" panose="020B0600070205080204" pitchFamily="50" charset="-128"/>
                          <a:ea typeface="ＭＳ Ｐゴシック" panose="020B0600070205080204" pitchFamily="50" charset="-128"/>
                        </a:rPr>
                        <a:t>19</a:t>
                      </a:r>
                      <a:r>
                        <a:rPr lang="ja-JP" sz="950" kern="100" dirty="0" smtClean="0">
                          <a:effectLst/>
                          <a:latin typeface="ＭＳ Ｐゴシック" panose="020B0600070205080204" pitchFamily="50" charset="-128"/>
                          <a:ea typeface="ＭＳ Ｐゴシック" panose="020B0600070205080204" pitchFamily="50" charset="-128"/>
                        </a:rPr>
                        <a:t>）</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just">
                        <a:spcAft>
                          <a:spcPts val="0"/>
                        </a:spcAft>
                      </a:pPr>
                      <a:r>
                        <a:rPr lang="ja-JP" altLang="en-US" sz="950" kern="100" dirty="0" smtClean="0">
                          <a:effectLst/>
                          <a:latin typeface="ＭＳ Ｐゴシック" panose="020B0600070205080204" pitchFamily="50" charset="-128"/>
                          <a:ea typeface="ＭＳ Ｐゴシック" panose="020B0600070205080204" pitchFamily="50" charset="-128"/>
                        </a:rPr>
                        <a:t>小松市、津幡町</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r" fontAlgn="ctr"/>
                      <a:r>
                        <a:rPr lang="en-US" altLang="ja-JP" sz="1050" b="0" i="0" u="none" strike="noStrike" dirty="0" smtClean="0">
                          <a:effectLst/>
                          <a:latin typeface="ＭＳ Ｐゴシック" panose="020B0600070205080204" pitchFamily="50" charset="-128"/>
                          <a:ea typeface="ＭＳ Ｐゴシック" panose="020B0600070205080204" pitchFamily="50" charset="-128"/>
                        </a:rPr>
                        <a:t>11%</a:t>
                      </a:r>
                      <a:endParaRPr lang="en-US" altLang="ja-JP" sz="105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tc>
              </a:tr>
              <a:tr h="180000">
                <a:tc>
                  <a:txBody>
                    <a:bodyPr/>
                    <a:lstStyle/>
                    <a:p>
                      <a:pPr algn="ctr">
                        <a:spcAft>
                          <a:spcPts val="0"/>
                        </a:spcAft>
                      </a:pPr>
                      <a:r>
                        <a:rPr lang="ja-JP" sz="950" kern="100" dirty="0">
                          <a:effectLst/>
                          <a:latin typeface="ＭＳ Ｐゴシック" panose="020B0600070205080204" pitchFamily="50" charset="-128"/>
                          <a:ea typeface="ＭＳ Ｐゴシック" panose="020B0600070205080204" pitchFamily="50" charset="-128"/>
                        </a:rPr>
                        <a:t>福井県</a:t>
                      </a:r>
                      <a:r>
                        <a:rPr lang="ja-JP" sz="950" kern="100" dirty="0" smtClean="0">
                          <a:effectLst/>
                          <a:latin typeface="ＭＳ Ｐゴシック" panose="020B0600070205080204" pitchFamily="50" charset="-128"/>
                          <a:ea typeface="ＭＳ Ｐゴシック" panose="020B0600070205080204" pitchFamily="50" charset="-128"/>
                        </a:rPr>
                        <a:t>（</a:t>
                      </a:r>
                      <a:r>
                        <a:rPr lang="en-US" altLang="ja-JP" sz="950" kern="100" dirty="0" smtClean="0">
                          <a:effectLst/>
                          <a:latin typeface="ＭＳ Ｐゴシック" panose="020B0600070205080204" pitchFamily="50" charset="-128"/>
                          <a:ea typeface="ＭＳ Ｐゴシック" panose="020B0600070205080204" pitchFamily="50" charset="-128"/>
                        </a:rPr>
                        <a:t>17</a:t>
                      </a:r>
                      <a:r>
                        <a:rPr lang="ja-JP" sz="950" kern="100" dirty="0" smtClean="0">
                          <a:effectLst/>
                          <a:latin typeface="ＭＳ Ｐゴシック" panose="020B0600070205080204" pitchFamily="50" charset="-128"/>
                          <a:ea typeface="ＭＳ Ｐゴシック" panose="020B0600070205080204" pitchFamily="50" charset="-128"/>
                        </a:rPr>
                        <a:t>）</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just">
                        <a:spcAft>
                          <a:spcPts val="0"/>
                        </a:spcAft>
                      </a:pPr>
                      <a:r>
                        <a:rPr lang="ja-JP" sz="950" kern="100" dirty="0">
                          <a:effectLst/>
                          <a:latin typeface="ＭＳ Ｐゴシック" panose="020B0600070205080204" pitchFamily="50" charset="-128"/>
                          <a:ea typeface="ＭＳ Ｐゴシック" panose="020B0600070205080204" pitchFamily="50" charset="-128"/>
                        </a:rPr>
                        <a:t>福井市</a:t>
                      </a:r>
                      <a:r>
                        <a:rPr lang="ja-JP" sz="950" kern="100" dirty="0" smtClean="0">
                          <a:effectLst/>
                          <a:latin typeface="ＭＳ Ｐゴシック" panose="020B0600070205080204" pitchFamily="50" charset="-128"/>
                          <a:ea typeface="ＭＳ Ｐゴシック" panose="020B0600070205080204" pitchFamily="50" charset="-128"/>
                        </a:rPr>
                        <a:t>、</a:t>
                      </a:r>
                      <a:r>
                        <a:rPr lang="ja-JP" altLang="en-US" sz="950" kern="100" dirty="0" smtClean="0">
                          <a:effectLst/>
                          <a:latin typeface="ＭＳ Ｐゴシック" panose="020B0600070205080204" pitchFamily="50" charset="-128"/>
                          <a:ea typeface="ＭＳ Ｐゴシック" panose="020B0600070205080204" pitchFamily="50" charset="-128"/>
                        </a:rPr>
                        <a:t>鯖江市、あわら市、</a:t>
                      </a:r>
                      <a:r>
                        <a:rPr lang="ja-JP" sz="950" kern="100" dirty="0" smtClean="0">
                          <a:effectLst/>
                          <a:latin typeface="ＭＳ Ｐゴシック" panose="020B0600070205080204" pitchFamily="50" charset="-128"/>
                          <a:ea typeface="ＭＳ Ｐゴシック" panose="020B0600070205080204" pitchFamily="50" charset="-128"/>
                        </a:rPr>
                        <a:t>越前市</a:t>
                      </a:r>
                      <a:r>
                        <a:rPr lang="ja-JP" altLang="en-US" sz="950" kern="100" dirty="0" smtClean="0">
                          <a:effectLst/>
                          <a:latin typeface="ＭＳ Ｐゴシック" panose="020B0600070205080204" pitchFamily="50" charset="-128"/>
                          <a:ea typeface="ＭＳ Ｐゴシック" panose="020B0600070205080204" pitchFamily="50" charset="-128"/>
                        </a:rPr>
                        <a:t>、坂井市、南越前町、越前町</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r" fontAlgn="ctr"/>
                      <a:r>
                        <a:rPr lang="en-US" altLang="ja-JP" sz="1050" b="0" i="0" u="none" strike="noStrike" dirty="0" smtClean="0">
                          <a:effectLst/>
                          <a:latin typeface="ＭＳ Ｐゴシック" panose="020B0600070205080204" pitchFamily="50" charset="-128"/>
                          <a:ea typeface="ＭＳ Ｐゴシック" panose="020B0600070205080204" pitchFamily="50" charset="-128"/>
                        </a:rPr>
                        <a:t>41%</a:t>
                      </a:r>
                      <a:endParaRPr lang="en-US" altLang="ja-JP" sz="105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tc>
              </a:tr>
              <a:tr h="180000">
                <a:tc>
                  <a:txBody>
                    <a:bodyPr/>
                    <a:lstStyle/>
                    <a:p>
                      <a:pPr algn="ctr">
                        <a:spcAft>
                          <a:spcPts val="0"/>
                        </a:spcAft>
                      </a:pPr>
                      <a:r>
                        <a:rPr lang="ja-JP" sz="950" kern="100" dirty="0">
                          <a:effectLst/>
                          <a:latin typeface="ＭＳ Ｐゴシック" panose="020B0600070205080204" pitchFamily="50" charset="-128"/>
                          <a:ea typeface="ＭＳ Ｐゴシック" panose="020B0600070205080204" pitchFamily="50" charset="-128"/>
                        </a:rPr>
                        <a:t>山梨県</a:t>
                      </a:r>
                      <a:r>
                        <a:rPr lang="ja-JP" sz="950" kern="100" dirty="0" smtClean="0">
                          <a:effectLst/>
                          <a:latin typeface="ＭＳ Ｐゴシック" panose="020B0600070205080204" pitchFamily="50" charset="-128"/>
                          <a:ea typeface="ＭＳ Ｐゴシック" panose="020B0600070205080204" pitchFamily="50" charset="-128"/>
                        </a:rPr>
                        <a:t>（</a:t>
                      </a:r>
                      <a:r>
                        <a:rPr lang="en-US" altLang="ja-JP" sz="950" kern="100" dirty="0" smtClean="0">
                          <a:effectLst/>
                          <a:latin typeface="ＭＳ Ｐゴシック" panose="020B0600070205080204" pitchFamily="50" charset="-128"/>
                          <a:ea typeface="ＭＳ Ｐゴシック" panose="020B0600070205080204" pitchFamily="50" charset="-128"/>
                        </a:rPr>
                        <a:t>27</a:t>
                      </a:r>
                      <a:r>
                        <a:rPr lang="ja-JP" sz="950" kern="100" dirty="0" smtClean="0">
                          <a:effectLst/>
                          <a:latin typeface="ＭＳ Ｐゴシック" panose="020B0600070205080204" pitchFamily="50" charset="-128"/>
                          <a:ea typeface="ＭＳ Ｐゴシック" panose="020B0600070205080204" pitchFamily="50" charset="-128"/>
                        </a:rPr>
                        <a:t>）</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just">
                        <a:spcAft>
                          <a:spcPts val="0"/>
                        </a:spcAft>
                      </a:pPr>
                      <a:r>
                        <a:rPr lang="ja-JP" altLang="en-US" sz="950" kern="100" dirty="0" smtClean="0">
                          <a:effectLst/>
                          <a:latin typeface="ＭＳ Ｐゴシック" panose="020B0600070205080204" pitchFamily="50" charset="-128"/>
                          <a:ea typeface="ＭＳ Ｐゴシック" panose="020B0600070205080204" pitchFamily="50" charset="-128"/>
                        </a:rPr>
                        <a:t>富士吉田市、</a:t>
                      </a:r>
                      <a:r>
                        <a:rPr lang="ja-JP" sz="950" kern="100" dirty="0" smtClean="0">
                          <a:effectLst/>
                          <a:latin typeface="ＭＳ Ｐゴシック" panose="020B0600070205080204" pitchFamily="50" charset="-128"/>
                          <a:ea typeface="ＭＳ Ｐゴシック" panose="020B0600070205080204" pitchFamily="50" charset="-128"/>
                        </a:rPr>
                        <a:t>南アルプス</a:t>
                      </a:r>
                      <a:r>
                        <a:rPr lang="ja-JP" sz="950" kern="100" dirty="0">
                          <a:effectLst/>
                          <a:latin typeface="ＭＳ Ｐゴシック" panose="020B0600070205080204" pitchFamily="50" charset="-128"/>
                          <a:ea typeface="ＭＳ Ｐゴシック" panose="020B0600070205080204" pitchFamily="50" charset="-128"/>
                        </a:rPr>
                        <a:t>市、北杜市、甲斐市、中央市、市川三郷町、身延町、富士川町</a:t>
                      </a:r>
                      <a:r>
                        <a:rPr lang="ja-JP" sz="950" kern="100" dirty="0" smtClean="0">
                          <a:effectLst/>
                          <a:latin typeface="ＭＳ Ｐゴシック" panose="020B0600070205080204" pitchFamily="50" charset="-128"/>
                          <a:ea typeface="ＭＳ Ｐゴシック" panose="020B0600070205080204" pitchFamily="50" charset="-128"/>
                        </a:rPr>
                        <a:t>、西桂町</a:t>
                      </a:r>
                      <a:r>
                        <a:rPr lang="ja-JP" sz="950" kern="100" dirty="0">
                          <a:effectLst/>
                          <a:latin typeface="ＭＳ Ｐゴシック" panose="020B0600070205080204" pitchFamily="50" charset="-128"/>
                          <a:ea typeface="ＭＳ Ｐゴシック" panose="020B0600070205080204" pitchFamily="50" charset="-128"/>
                        </a:rPr>
                        <a:t>、鳴沢村、小菅村</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r" fontAlgn="ctr"/>
                      <a:r>
                        <a:rPr lang="en-US" altLang="ja-JP" sz="1050" b="0" i="0" u="none" strike="noStrike" dirty="0">
                          <a:effectLst/>
                          <a:latin typeface="ＭＳ Ｐゴシック" panose="020B0600070205080204" pitchFamily="50" charset="-128"/>
                          <a:ea typeface="ＭＳ Ｐゴシック" panose="020B0600070205080204" pitchFamily="50" charset="-128"/>
                        </a:rPr>
                        <a:t>41%</a:t>
                      </a:r>
                    </a:p>
                  </a:txBody>
                  <a:tcPr marL="0" marR="0" marT="0" marB="0" anchor="ctr"/>
                </a:tc>
              </a:tr>
              <a:tr h="360000">
                <a:tc>
                  <a:txBody>
                    <a:bodyPr/>
                    <a:lstStyle/>
                    <a:p>
                      <a:pPr algn="ctr">
                        <a:spcAft>
                          <a:spcPts val="0"/>
                        </a:spcAft>
                      </a:pPr>
                      <a:r>
                        <a:rPr lang="ja-JP" sz="950" kern="100" dirty="0">
                          <a:effectLst/>
                          <a:latin typeface="ＭＳ Ｐゴシック" panose="020B0600070205080204" pitchFamily="50" charset="-128"/>
                          <a:ea typeface="ＭＳ Ｐゴシック" panose="020B0600070205080204" pitchFamily="50" charset="-128"/>
                        </a:rPr>
                        <a:t>長野県</a:t>
                      </a:r>
                      <a:r>
                        <a:rPr lang="ja-JP" sz="950" kern="100" dirty="0" smtClean="0">
                          <a:effectLst/>
                          <a:latin typeface="ＭＳ Ｐゴシック" panose="020B0600070205080204" pitchFamily="50" charset="-128"/>
                          <a:ea typeface="ＭＳ Ｐゴシック" panose="020B0600070205080204" pitchFamily="50" charset="-128"/>
                        </a:rPr>
                        <a:t>（</a:t>
                      </a:r>
                      <a:r>
                        <a:rPr lang="en-US" altLang="ja-JP" sz="950" kern="100" dirty="0" smtClean="0">
                          <a:effectLst/>
                          <a:latin typeface="ＭＳ Ｐゴシック" panose="020B0600070205080204" pitchFamily="50" charset="-128"/>
                          <a:ea typeface="ＭＳ Ｐゴシック" panose="020B0600070205080204" pitchFamily="50" charset="-128"/>
                        </a:rPr>
                        <a:t>77</a:t>
                      </a:r>
                      <a:r>
                        <a:rPr lang="ja-JP" sz="950" kern="100" dirty="0" smtClean="0">
                          <a:effectLst/>
                          <a:latin typeface="ＭＳ Ｐゴシック" panose="020B0600070205080204" pitchFamily="50" charset="-128"/>
                          <a:ea typeface="ＭＳ Ｐゴシック" panose="020B0600070205080204" pitchFamily="50" charset="-128"/>
                        </a:rPr>
                        <a:t>）</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just">
                        <a:spcAft>
                          <a:spcPts val="0"/>
                        </a:spcAft>
                      </a:pPr>
                      <a:r>
                        <a:rPr lang="ja-JP" altLang="en-US" sz="950" kern="100" dirty="0" smtClean="0">
                          <a:effectLst/>
                          <a:latin typeface="ＭＳ Ｐゴシック" panose="020B0600070205080204" pitchFamily="50" charset="-128"/>
                          <a:ea typeface="ＭＳ Ｐゴシック" panose="020B0600070205080204" pitchFamily="50" charset="-128"/>
                        </a:rPr>
                        <a:t>松本市、上田市、岡谷市、諏訪市、須坂市、伊那市、</a:t>
                      </a:r>
                      <a:r>
                        <a:rPr lang="ja-JP" sz="950" kern="100" dirty="0" smtClean="0">
                          <a:effectLst/>
                          <a:latin typeface="ＭＳ Ｐゴシック" panose="020B0600070205080204" pitchFamily="50" charset="-128"/>
                          <a:ea typeface="ＭＳ Ｐゴシック" panose="020B0600070205080204" pitchFamily="50" charset="-128"/>
                        </a:rPr>
                        <a:t>大町市</a:t>
                      </a:r>
                      <a:r>
                        <a:rPr lang="ja-JP" sz="950" kern="100" dirty="0">
                          <a:effectLst/>
                          <a:latin typeface="ＭＳ Ｐゴシック" panose="020B0600070205080204" pitchFamily="50" charset="-128"/>
                          <a:ea typeface="ＭＳ Ｐゴシック" panose="020B0600070205080204" pitchFamily="50" charset="-128"/>
                        </a:rPr>
                        <a:t>、塩尻市、佐久市</a:t>
                      </a:r>
                      <a:r>
                        <a:rPr lang="ja-JP" sz="950" kern="100" dirty="0" smtClean="0">
                          <a:effectLst/>
                          <a:latin typeface="ＭＳ Ｐゴシック" panose="020B0600070205080204" pitchFamily="50" charset="-128"/>
                          <a:ea typeface="ＭＳ Ｐゴシック" panose="020B0600070205080204" pitchFamily="50" charset="-128"/>
                        </a:rPr>
                        <a:t>、</a:t>
                      </a:r>
                      <a:r>
                        <a:rPr lang="ja-JP" altLang="en-US" sz="950" kern="100" dirty="0" smtClean="0">
                          <a:effectLst/>
                          <a:latin typeface="ＭＳ Ｐゴシック" panose="020B0600070205080204" pitchFamily="50" charset="-128"/>
                          <a:ea typeface="ＭＳ Ｐゴシック" panose="020B0600070205080204" pitchFamily="50" charset="-128"/>
                        </a:rPr>
                        <a:t>千曲市、東御市、</a:t>
                      </a:r>
                      <a:r>
                        <a:rPr lang="ja-JP" sz="950" kern="100" dirty="0" smtClean="0">
                          <a:effectLst/>
                          <a:latin typeface="ＭＳ Ｐゴシック" panose="020B0600070205080204" pitchFamily="50" charset="-128"/>
                          <a:ea typeface="ＭＳ Ｐゴシック" panose="020B0600070205080204" pitchFamily="50" charset="-128"/>
                        </a:rPr>
                        <a:t>小海町、</a:t>
                      </a:r>
                      <a:r>
                        <a:rPr lang="ja-JP" altLang="en-US" sz="950" kern="100" dirty="0" smtClean="0">
                          <a:effectLst/>
                          <a:latin typeface="ＭＳ Ｐゴシック" panose="020B0600070205080204" pitchFamily="50" charset="-128"/>
                          <a:ea typeface="ＭＳ Ｐゴシック" panose="020B0600070205080204" pitchFamily="50" charset="-128"/>
                        </a:rPr>
                        <a:t>南牧村、</a:t>
                      </a:r>
                      <a:r>
                        <a:rPr lang="ja-JP" sz="950" kern="100" dirty="0" smtClean="0">
                          <a:effectLst/>
                          <a:latin typeface="ＭＳ Ｐゴシック" panose="020B0600070205080204" pitchFamily="50" charset="-128"/>
                          <a:ea typeface="ＭＳ Ｐゴシック" panose="020B0600070205080204" pitchFamily="50" charset="-128"/>
                        </a:rPr>
                        <a:t>佐久</a:t>
                      </a:r>
                      <a:r>
                        <a:rPr lang="ja-JP" sz="950" kern="100" dirty="0">
                          <a:effectLst/>
                          <a:latin typeface="ＭＳ Ｐゴシック" panose="020B0600070205080204" pitchFamily="50" charset="-128"/>
                          <a:ea typeface="ＭＳ Ｐゴシック" panose="020B0600070205080204" pitchFamily="50" charset="-128"/>
                        </a:rPr>
                        <a:t>穂町</a:t>
                      </a:r>
                      <a:r>
                        <a:rPr lang="ja-JP" sz="950" kern="100" dirty="0" smtClean="0">
                          <a:effectLst/>
                          <a:latin typeface="ＭＳ Ｐゴシック" panose="020B0600070205080204" pitchFamily="50" charset="-128"/>
                          <a:ea typeface="ＭＳ Ｐゴシック" panose="020B0600070205080204" pitchFamily="50" charset="-128"/>
                        </a:rPr>
                        <a:t>、</a:t>
                      </a:r>
                      <a:r>
                        <a:rPr lang="ja-JP" altLang="en-US" sz="950" kern="100" dirty="0" smtClean="0">
                          <a:effectLst/>
                          <a:latin typeface="ＭＳ Ｐゴシック" panose="020B0600070205080204" pitchFamily="50" charset="-128"/>
                          <a:ea typeface="ＭＳ Ｐゴシック" panose="020B0600070205080204" pitchFamily="50" charset="-128"/>
                        </a:rPr>
                        <a:t>原村、箕輪町、阿智村、</a:t>
                      </a:r>
                      <a:r>
                        <a:rPr lang="ja-JP" sz="950" kern="100" dirty="0" smtClean="0">
                          <a:effectLst/>
                          <a:latin typeface="ＭＳ Ｐゴシック" panose="020B0600070205080204" pitchFamily="50" charset="-128"/>
                          <a:ea typeface="ＭＳ Ｐゴシック" panose="020B0600070205080204" pitchFamily="50" charset="-128"/>
                        </a:rPr>
                        <a:t>喬木村</a:t>
                      </a:r>
                      <a:r>
                        <a:rPr lang="ja-JP" sz="950" kern="100" dirty="0">
                          <a:effectLst/>
                          <a:latin typeface="ＭＳ Ｐゴシック" panose="020B0600070205080204" pitchFamily="50" charset="-128"/>
                          <a:ea typeface="ＭＳ Ｐゴシック" panose="020B0600070205080204" pitchFamily="50" charset="-128"/>
                        </a:rPr>
                        <a:t>、大桑村</a:t>
                      </a:r>
                      <a:r>
                        <a:rPr lang="ja-JP" sz="950" kern="100" dirty="0" smtClean="0">
                          <a:effectLst/>
                          <a:latin typeface="ＭＳ Ｐゴシック" panose="020B0600070205080204" pitchFamily="50" charset="-128"/>
                          <a:ea typeface="ＭＳ Ｐゴシック" panose="020B0600070205080204" pitchFamily="50" charset="-128"/>
                        </a:rPr>
                        <a:t>、山ノ内町</a:t>
                      </a:r>
                      <a:r>
                        <a:rPr lang="ja-JP" sz="950" kern="100" dirty="0">
                          <a:effectLst/>
                          <a:latin typeface="ＭＳ Ｐゴシック" panose="020B0600070205080204" pitchFamily="50" charset="-128"/>
                          <a:ea typeface="ＭＳ Ｐゴシック" panose="020B0600070205080204" pitchFamily="50" charset="-128"/>
                        </a:rPr>
                        <a:t>、信濃町、飯綱町、栄村</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r" fontAlgn="ctr"/>
                      <a:r>
                        <a:rPr lang="en-US" altLang="ja-JP" sz="1050" b="0" i="0" u="none" strike="noStrike" dirty="0">
                          <a:effectLst/>
                          <a:latin typeface="ＭＳ Ｐゴシック" panose="020B0600070205080204" pitchFamily="50" charset="-128"/>
                          <a:ea typeface="ＭＳ Ｐゴシック" panose="020B0600070205080204" pitchFamily="50" charset="-128"/>
                        </a:rPr>
                        <a:t>30%</a:t>
                      </a:r>
                    </a:p>
                  </a:txBody>
                  <a:tcPr marL="0" marR="0" marT="0" marB="0" anchor="ctr"/>
                </a:tc>
              </a:tr>
              <a:tr h="180000">
                <a:tc>
                  <a:txBody>
                    <a:bodyPr/>
                    <a:lstStyle/>
                    <a:p>
                      <a:pPr algn="ctr">
                        <a:spcAft>
                          <a:spcPts val="0"/>
                        </a:spcAft>
                      </a:pPr>
                      <a:r>
                        <a:rPr lang="ja-JP" sz="950" kern="100" dirty="0">
                          <a:effectLst/>
                          <a:latin typeface="ＭＳ Ｐゴシック" panose="020B0600070205080204" pitchFamily="50" charset="-128"/>
                          <a:ea typeface="ＭＳ Ｐゴシック" panose="020B0600070205080204" pitchFamily="50" charset="-128"/>
                        </a:rPr>
                        <a:t>岐阜県</a:t>
                      </a:r>
                      <a:r>
                        <a:rPr lang="ja-JP" sz="950" kern="100" dirty="0" smtClean="0">
                          <a:effectLst/>
                          <a:latin typeface="ＭＳ Ｐゴシック" panose="020B0600070205080204" pitchFamily="50" charset="-128"/>
                          <a:ea typeface="ＭＳ Ｐゴシック" panose="020B0600070205080204" pitchFamily="50" charset="-128"/>
                        </a:rPr>
                        <a:t>（</a:t>
                      </a:r>
                      <a:r>
                        <a:rPr lang="en-US" altLang="ja-JP" sz="950" kern="100" dirty="0" smtClean="0">
                          <a:effectLst/>
                          <a:latin typeface="ＭＳ Ｐゴシック" panose="020B0600070205080204" pitchFamily="50" charset="-128"/>
                          <a:ea typeface="ＭＳ Ｐゴシック" panose="020B0600070205080204" pitchFamily="50" charset="-128"/>
                        </a:rPr>
                        <a:t>42</a:t>
                      </a:r>
                      <a:r>
                        <a:rPr lang="ja-JP" sz="950" kern="100" dirty="0" smtClean="0">
                          <a:effectLst/>
                          <a:latin typeface="ＭＳ Ｐゴシック" panose="020B0600070205080204" pitchFamily="50" charset="-128"/>
                          <a:ea typeface="ＭＳ Ｐゴシック" panose="020B0600070205080204" pitchFamily="50" charset="-128"/>
                        </a:rPr>
                        <a:t>）</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just">
                        <a:spcAft>
                          <a:spcPts val="0"/>
                        </a:spcAft>
                      </a:pPr>
                      <a:r>
                        <a:rPr lang="ja-JP" altLang="en-US" sz="950" kern="100" dirty="0" smtClean="0">
                          <a:effectLst/>
                          <a:latin typeface="ＭＳ Ｐゴシック" panose="020B0600070205080204" pitchFamily="50" charset="-128"/>
                          <a:ea typeface="ＭＳ Ｐゴシック" panose="020B0600070205080204" pitchFamily="50" charset="-128"/>
                        </a:rPr>
                        <a:t>岐阜市、</a:t>
                      </a:r>
                      <a:r>
                        <a:rPr lang="ja-JP" sz="950" kern="100" dirty="0" smtClean="0">
                          <a:effectLst/>
                          <a:latin typeface="ＭＳ Ｐゴシック" panose="020B0600070205080204" pitchFamily="50" charset="-128"/>
                          <a:ea typeface="ＭＳ Ｐゴシック" panose="020B0600070205080204" pitchFamily="50" charset="-128"/>
                        </a:rPr>
                        <a:t>大垣市、</a:t>
                      </a:r>
                      <a:r>
                        <a:rPr lang="ja-JP" altLang="en-US" sz="950" kern="100" dirty="0" smtClean="0">
                          <a:effectLst/>
                          <a:latin typeface="ＭＳ Ｐゴシック" panose="020B0600070205080204" pitchFamily="50" charset="-128"/>
                          <a:ea typeface="ＭＳ Ｐゴシック" panose="020B0600070205080204" pitchFamily="50" charset="-128"/>
                        </a:rPr>
                        <a:t>高山市、関市、美濃市、瑞浪市、美濃加茂市、各務原市、</a:t>
                      </a:r>
                      <a:r>
                        <a:rPr lang="ja-JP" sz="950" kern="100" dirty="0" smtClean="0">
                          <a:effectLst/>
                          <a:latin typeface="ＭＳ Ｐゴシック" panose="020B0600070205080204" pitchFamily="50" charset="-128"/>
                          <a:ea typeface="ＭＳ Ｐゴシック" panose="020B0600070205080204" pitchFamily="50" charset="-128"/>
                        </a:rPr>
                        <a:t>可児市</a:t>
                      </a:r>
                      <a:r>
                        <a:rPr lang="ja-JP" altLang="en-US" sz="950" kern="100" dirty="0" smtClean="0">
                          <a:effectLst/>
                          <a:latin typeface="ＭＳ Ｐゴシック" panose="020B0600070205080204" pitchFamily="50" charset="-128"/>
                          <a:ea typeface="ＭＳ Ｐゴシック" panose="020B0600070205080204" pitchFamily="50" charset="-128"/>
                        </a:rPr>
                        <a:t>、山県市、本巣市、下呂市、白川町</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r" fontAlgn="ctr"/>
                      <a:r>
                        <a:rPr lang="en-US" altLang="ja-JP" sz="1050" b="0" i="0" u="none" strike="noStrike" dirty="0" smtClean="0">
                          <a:effectLst/>
                          <a:latin typeface="ＭＳ Ｐゴシック" panose="020B0600070205080204" pitchFamily="50" charset="-128"/>
                          <a:ea typeface="ＭＳ Ｐゴシック" panose="020B0600070205080204" pitchFamily="50" charset="-128"/>
                        </a:rPr>
                        <a:t>31%</a:t>
                      </a:r>
                      <a:endParaRPr lang="en-US" altLang="ja-JP" sz="105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tc>
              </a:tr>
            </a:tbl>
          </a:graphicData>
        </a:graphic>
      </p:graphicFrame>
      <p:sp>
        <p:nvSpPr>
          <p:cNvPr id="6" name="AutoShape 15"/>
          <p:cNvSpPr>
            <a:spLocks noChangeArrowheads="1"/>
          </p:cNvSpPr>
          <p:nvPr/>
        </p:nvSpPr>
        <p:spPr bwMode="auto">
          <a:xfrm>
            <a:off x="192567" y="219936"/>
            <a:ext cx="9690494" cy="430689"/>
          </a:xfrm>
          <a:prstGeom prst="roundRect">
            <a:avLst>
              <a:gd name="adj" fmla="val 21125"/>
            </a:avLst>
          </a:prstGeom>
          <a:gradFill rotWithShape="1">
            <a:gsLst>
              <a:gs pos="0">
                <a:srgbClr val="FF9933"/>
              </a:gs>
              <a:gs pos="50000">
                <a:schemeClr val="bg1"/>
              </a:gs>
              <a:gs pos="100000">
                <a:srgbClr val="FF9933"/>
              </a:gs>
            </a:gsLst>
            <a:lin ang="5400000" scaled="1"/>
          </a:gradFill>
          <a:ln w="57150" cmpd="thickThin">
            <a:solidFill>
              <a:schemeClr val="tx1"/>
            </a:solidFill>
            <a:round/>
            <a:headEnd/>
            <a:tailEnd/>
          </a:ln>
          <a:effectLst/>
        </p:spPr>
        <p:txBody>
          <a:bodyPr lIns="67080" tIns="33541" rIns="67080" bIns="33541" anchor="ctr"/>
          <a:lstStyle/>
          <a:p>
            <a:pPr algn="ctr" defTabSz="843906">
              <a:defRPr/>
            </a:pP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マイキープラットフォーム運用協議会参加自治体</a:t>
            </a: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一覧（１／２）</a:t>
            </a:r>
            <a:endPar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p:cNvGraphicFramePr>
            <a:graphicFrameLocks noGrp="1"/>
          </p:cNvGraphicFramePr>
          <p:nvPr>
            <p:extLst/>
          </p:nvPr>
        </p:nvGraphicFramePr>
        <p:xfrm>
          <a:off x="192567" y="1075304"/>
          <a:ext cx="9690494" cy="636495"/>
        </p:xfrm>
        <a:graphic>
          <a:graphicData uri="http://schemas.openxmlformats.org/drawingml/2006/table">
            <a:tbl>
              <a:tblPr firstRow="1" firstCol="1" bandRow="1">
                <a:tableStyleId>{5C22544A-7EE6-4342-B048-85BDC9FD1C3A}</a:tableStyleId>
              </a:tblPr>
              <a:tblGrid>
                <a:gridCol w="9690494"/>
              </a:tblGrid>
              <a:tr h="263298">
                <a:tc>
                  <a:txBody>
                    <a:bodyPr/>
                    <a:lstStyle/>
                    <a:p>
                      <a:pPr algn="ctr">
                        <a:spcAft>
                          <a:spcPts val="0"/>
                        </a:spcAft>
                      </a:pPr>
                      <a:r>
                        <a:rPr lang="ja-JP" altLang="en-US" sz="105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参加団体</a:t>
                      </a:r>
                      <a:endParaRPr lang="en-US" altLang="ja-JP" sz="105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r>
              <a:tr h="373197">
                <a:tc>
                  <a:txBody>
                    <a:bodyPr/>
                    <a:lstStyle/>
                    <a:p>
                      <a:pPr algn="l">
                        <a:spcAft>
                          <a:spcPts val="0"/>
                        </a:spcAft>
                      </a:pPr>
                      <a:r>
                        <a:rPr lang="ja-JP" altLang="en-US" sz="1050" b="0"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北海道、青森県、宮城県、</a:t>
                      </a:r>
                      <a:r>
                        <a:rPr kumimoji="1" lang="ja-JP" altLang="en-US" sz="1050" b="0"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秋田県、</a:t>
                      </a:r>
                      <a:r>
                        <a:rPr lang="ja-JP" altLang="en-US" sz="1050" b="0"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山形県、福島県、茨城県、栃木県、</a:t>
                      </a:r>
                      <a:r>
                        <a:rPr kumimoji="1" lang="ja-JP" altLang="en-US" sz="1050" b="0"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群馬県、</a:t>
                      </a:r>
                      <a:r>
                        <a:rPr lang="ja-JP" altLang="en-US" sz="1050" b="0"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埼玉県、新潟県、富山県、石川県、山梨県、長野県、岐阜県、滋賀県、京都府、大阪府、奈良県、和歌山県、鳥取県、島根県、岡山県、広島県、山口県、徳島県、香川県、愛媛県、高知県、福岡県、佐賀県、長崎県、熊本県、大分県、宮崎県、鹿児島県、沖縄県</a:t>
                      </a:r>
                      <a:endParaRPr lang="en-US" altLang="ja-JP" sz="1050" b="0"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1">
                        <a:lumMod val="20000"/>
                        <a:lumOff val="80000"/>
                      </a:schemeClr>
                    </a:solidFill>
                  </a:tcPr>
                </a:tc>
              </a:tr>
            </a:tbl>
          </a:graphicData>
        </a:graphic>
      </p:graphicFrame>
      <p:sp>
        <p:nvSpPr>
          <p:cNvPr id="2" name="テキスト ボックス 1"/>
          <p:cNvSpPr txBox="1"/>
          <p:nvPr/>
        </p:nvSpPr>
        <p:spPr>
          <a:xfrm>
            <a:off x="192567" y="798305"/>
            <a:ext cx="2217274" cy="276999"/>
          </a:xfrm>
          <a:prstGeom prst="rect">
            <a:avLst/>
          </a:prstGeom>
          <a:noFill/>
        </p:spPr>
        <p:txBody>
          <a:bodyPr wrap="none" rtlCol="0">
            <a:spAutoFit/>
          </a:bodyPr>
          <a:lstStyle/>
          <a:p>
            <a:r>
              <a:rPr kumimoji="1" lang="ja-JP" altLang="en-US" sz="1200" dirty="0" smtClean="0">
                <a:latin typeface="ＭＳ Ｐゴシック" panose="020B0600070205080204" pitchFamily="50" charset="-128"/>
                <a:ea typeface="ＭＳ Ｐゴシック" panose="020B0600070205080204" pitchFamily="50" charset="-128"/>
              </a:rPr>
              <a:t>＜都道府県：</a:t>
            </a:r>
            <a:r>
              <a:rPr kumimoji="1" lang="en-US" altLang="ja-JP" sz="1200" dirty="0" smtClean="0">
                <a:latin typeface="ＭＳ Ｐゴシック" panose="020B0600070205080204" pitchFamily="50" charset="-128"/>
                <a:ea typeface="ＭＳ Ｐゴシック" panose="020B0600070205080204" pitchFamily="50" charset="-128"/>
              </a:rPr>
              <a:t>38</a:t>
            </a:r>
            <a:r>
              <a:rPr kumimoji="1" lang="ja-JP" altLang="en-US" sz="1200" dirty="0" smtClean="0">
                <a:latin typeface="ＭＳ Ｐゴシック" panose="020B0600070205080204" pitchFamily="50" charset="-128"/>
                <a:ea typeface="ＭＳ Ｐゴシック" panose="020B0600070205080204" pitchFamily="50" charset="-128"/>
              </a:rPr>
              <a:t>団体（</a:t>
            </a:r>
            <a:r>
              <a:rPr lang="en-US" altLang="ja-JP" sz="1200" dirty="0" smtClean="0">
                <a:latin typeface="ＭＳ Ｐゴシック" panose="020B0600070205080204" pitchFamily="50" charset="-128"/>
                <a:ea typeface="ＭＳ Ｐゴシック" panose="020B0600070205080204" pitchFamily="50" charset="-128"/>
              </a:rPr>
              <a:t>80</a:t>
            </a:r>
            <a:r>
              <a:rPr kumimoji="1" lang="en-US" altLang="ja-JP" sz="1200" dirty="0" smtClean="0">
                <a:latin typeface="ＭＳ Ｐゴシック" panose="020B0600070205080204" pitchFamily="50" charset="-128"/>
                <a:ea typeface="ＭＳ Ｐゴシック" panose="020B0600070205080204" pitchFamily="50" charset="-128"/>
              </a:rPr>
              <a:t>.8</a:t>
            </a:r>
            <a:r>
              <a:rPr kumimoji="1" lang="ja-JP" altLang="en-US" sz="1200" dirty="0" smtClean="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p:txBody>
      </p:sp>
      <p:sp>
        <p:nvSpPr>
          <p:cNvPr id="7" name="テキスト ボックス 6"/>
          <p:cNvSpPr txBox="1"/>
          <p:nvPr/>
        </p:nvSpPr>
        <p:spPr>
          <a:xfrm>
            <a:off x="192567" y="1859479"/>
            <a:ext cx="2294218" cy="276999"/>
          </a:xfrm>
          <a:prstGeom prst="rect">
            <a:avLst/>
          </a:prstGeom>
          <a:noFill/>
        </p:spPr>
        <p:txBody>
          <a:bodyPr wrap="none" rtlCol="0">
            <a:spAutoFit/>
          </a:bodyPr>
          <a:lstStyle/>
          <a:p>
            <a:r>
              <a:rPr kumimoji="1" lang="ja-JP" altLang="en-US" sz="1200" dirty="0" smtClean="0">
                <a:latin typeface="ＭＳ Ｐゴシック" panose="020B0600070205080204" pitchFamily="50" charset="-128"/>
                <a:ea typeface="ＭＳ Ｐゴシック" panose="020B0600070205080204" pitchFamily="50" charset="-128"/>
              </a:rPr>
              <a:t>＜市区町村：</a:t>
            </a:r>
            <a:r>
              <a:rPr kumimoji="1" lang="en-US" altLang="ja-JP" sz="1200" dirty="0" smtClean="0">
                <a:latin typeface="ＭＳ Ｐゴシック" panose="020B0600070205080204" pitchFamily="50" charset="-128"/>
                <a:ea typeface="ＭＳ Ｐゴシック" panose="020B0600070205080204" pitchFamily="50" charset="-128"/>
              </a:rPr>
              <a:t>494</a:t>
            </a:r>
            <a:r>
              <a:rPr kumimoji="1" lang="ja-JP" altLang="en-US" sz="1200" dirty="0" smtClean="0">
                <a:latin typeface="ＭＳ Ｐゴシック" panose="020B0600070205080204" pitchFamily="50" charset="-128"/>
                <a:ea typeface="ＭＳ Ｐゴシック" panose="020B0600070205080204" pitchFamily="50" charset="-128"/>
              </a:rPr>
              <a:t>団体（</a:t>
            </a:r>
            <a:r>
              <a:rPr kumimoji="1" lang="en-US" altLang="ja-JP" sz="1200" dirty="0" smtClean="0">
                <a:latin typeface="ＭＳ Ｐゴシック" panose="020B0600070205080204" pitchFamily="50" charset="-128"/>
                <a:ea typeface="ＭＳ Ｐゴシック" panose="020B0600070205080204" pitchFamily="50" charset="-128"/>
              </a:rPr>
              <a:t>28.3</a:t>
            </a:r>
            <a:r>
              <a:rPr kumimoji="1" lang="ja-JP" altLang="en-US" sz="1200" dirty="0" smtClean="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p:txBody>
      </p:sp>
      <p:sp>
        <p:nvSpPr>
          <p:cNvPr id="8" name="スライド番号プレースホルダー 1"/>
          <p:cNvSpPr txBox="1">
            <a:spLocks/>
          </p:cNvSpPr>
          <p:nvPr/>
        </p:nvSpPr>
        <p:spPr>
          <a:xfrm>
            <a:off x="7670273" y="6483723"/>
            <a:ext cx="23114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2000" dirty="0" smtClean="0">
                <a:latin typeface="ＭＳ ゴシック" panose="020B0609070205080204" pitchFamily="49" charset="-128"/>
                <a:ea typeface="ＭＳ ゴシック" panose="020B0609070205080204" pitchFamily="49" charset="-128"/>
              </a:rPr>
              <a:t>11</a:t>
            </a:r>
            <a:endParaRPr lang="ja-JP" altLang="en-US" sz="2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6786351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nvPr>
        </p:nvGraphicFramePr>
        <p:xfrm>
          <a:off x="192567" y="809616"/>
          <a:ext cx="9690494" cy="5721584"/>
        </p:xfrm>
        <a:graphic>
          <a:graphicData uri="http://schemas.openxmlformats.org/drawingml/2006/table">
            <a:tbl>
              <a:tblPr firstRow="1" firstCol="1" bandRow="1">
                <a:tableStyleId>{5C22544A-7EE6-4342-B048-85BDC9FD1C3A}</a:tableStyleId>
              </a:tblPr>
              <a:tblGrid>
                <a:gridCol w="963819"/>
                <a:gridCol w="8162945"/>
                <a:gridCol w="563730"/>
              </a:tblGrid>
              <a:tr h="432000">
                <a:tc>
                  <a:txBody>
                    <a:bodyPr/>
                    <a:lstStyle/>
                    <a:p>
                      <a:pPr algn="ctr">
                        <a:spcAft>
                          <a:spcPts val="0"/>
                        </a:spcAft>
                      </a:pPr>
                      <a:r>
                        <a:rPr lang="ja-JP" sz="950" kern="0" dirty="0">
                          <a:effectLst/>
                          <a:latin typeface="ＭＳ Ｐゴシック" panose="020B0600070205080204" pitchFamily="50" charset="-128"/>
                          <a:ea typeface="ＭＳ Ｐゴシック" panose="020B0600070205080204" pitchFamily="50" charset="-128"/>
                        </a:rPr>
                        <a:t>都道府県名</a:t>
                      </a:r>
                      <a:endParaRPr lang="ja-JP" sz="1050" kern="100" dirty="0">
                        <a:effectLst/>
                        <a:latin typeface="ＭＳ Ｐゴシック" panose="020B0600070205080204" pitchFamily="50" charset="-128"/>
                        <a:ea typeface="ＭＳ Ｐゴシック" panose="020B0600070205080204" pitchFamily="50" charset="-128"/>
                      </a:endParaRPr>
                    </a:p>
                    <a:p>
                      <a:pPr algn="ctr">
                        <a:spcAft>
                          <a:spcPts val="0"/>
                        </a:spcAft>
                      </a:pPr>
                      <a:r>
                        <a:rPr lang="ja-JP" sz="950" kern="0" dirty="0">
                          <a:effectLst/>
                          <a:latin typeface="ＭＳ Ｐゴシック" panose="020B0600070205080204" pitchFamily="50" charset="-128"/>
                          <a:ea typeface="ＭＳ Ｐゴシック" panose="020B0600070205080204" pitchFamily="50" charset="-128"/>
                        </a:rPr>
                        <a:t>（管内団体数）</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ctr">
                        <a:spcAft>
                          <a:spcPts val="0"/>
                        </a:spcAft>
                      </a:pPr>
                      <a:r>
                        <a:rPr lang="ja-JP" sz="950" kern="0" dirty="0">
                          <a:effectLst/>
                          <a:latin typeface="ＭＳ Ｐゴシック" panose="020B0600070205080204" pitchFamily="50" charset="-128"/>
                          <a:ea typeface="ＭＳ Ｐゴシック" panose="020B0600070205080204" pitchFamily="50" charset="-128"/>
                        </a:rPr>
                        <a:t>会員（地方公共団体）</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ctr">
                        <a:spcAft>
                          <a:spcPts val="0"/>
                        </a:spcAft>
                      </a:pPr>
                      <a:r>
                        <a:rPr lang="ja-JP" altLang="en-US" sz="105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自治体</a:t>
                      </a:r>
                      <a:endParaRPr lang="en-US" altLang="ja-JP" sz="105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spcAft>
                          <a:spcPts val="0"/>
                        </a:spcAft>
                      </a:pPr>
                      <a:r>
                        <a:rPr lang="ja-JP" altLang="en-US" sz="105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参加率</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r>
              <a:tr h="178811">
                <a:tc>
                  <a:txBody>
                    <a:bodyPr/>
                    <a:lstStyle/>
                    <a:p>
                      <a:pPr algn="ctr">
                        <a:spcAft>
                          <a:spcPts val="0"/>
                        </a:spcAft>
                      </a:pPr>
                      <a:r>
                        <a:rPr lang="ja-JP" sz="950" kern="100" dirty="0">
                          <a:effectLst/>
                          <a:latin typeface="ＭＳ Ｐゴシック" panose="020B0600070205080204" pitchFamily="50" charset="-128"/>
                          <a:ea typeface="ＭＳ Ｐゴシック" panose="020B0600070205080204" pitchFamily="50" charset="-128"/>
                        </a:rPr>
                        <a:t>静岡県</a:t>
                      </a:r>
                      <a:r>
                        <a:rPr lang="ja-JP" sz="950" kern="100" dirty="0" smtClean="0">
                          <a:effectLst/>
                          <a:latin typeface="ＭＳ Ｐゴシック" panose="020B0600070205080204" pitchFamily="50" charset="-128"/>
                          <a:ea typeface="ＭＳ Ｐゴシック" panose="020B0600070205080204" pitchFamily="50" charset="-128"/>
                        </a:rPr>
                        <a:t>（</a:t>
                      </a:r>
                      <a:r>
                        <a:rPr lang="en-US" altLang="ja-JP" sz="950" kern="100" dirty="0" smtClean="0">
                          <a:effectLst/>
                          <a:latin typeface="ＭＳ Ｐゴシック" panose="020B0600070205080204" pitchFamily="50" charset="-128"/>
                          <a:ea typeface="ＭＳ Ｐゴシック" panose="020B0600070205080204" pitchFamily="50" charset="-128"/>
                        </a:rPr>
                        <a:t>35</a:t>
                      </a:r>
                      <a:r>
                        <a:rPr lang="ja-JP" sz="950" kern="100" dirty="0" smtClean="0">
                          <a:effectLst/>
                          <a:latin typeface="ＭＳ Ｐゴシック" panose="020B0600070205080204" pitchFamily="50" charset="-128"/>
                          <a:ea typeface="ＭＳ Ｐゴシック" panose="020B0600070205080204" pitchFamily="50" charset="-128"/>
                        </a:rPr>
                        <a:t>）</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just">
                        <a:spcAft>
                          <a:spcPts val="0"/>
                        </a:spcAft>
                      </a:pPr>
                      <a:r>
                        <a:rPr lang="ja-JP" altLang="en-US" sz="950" kern="100" dirty="0" smtClean="0">
                          <a:effectLst/>
                          <a:latin typeface="ＭＳ Ｐゴシック" panose="020B0600070205080204" pitchFamily="50" charset="-128"/>
                          <a:ea typeface="ＭＳ Ｐゴシック" panose="020B0600070205080204" pitchFamily="50" charset="-128"/>
                        </a:rPr>
                        <a:t>富士宮市、富士市、掛川市、</a:t>
                      </a:r>
                      <a:r>
                        <a:rPr lang="ja-JP" sz="950" kern="100" dirty="0" smtClean="0">
                          <a:effectLst/>
                          <a:latin typeface="ＭＳ Ｐゴシック" panose="020B0600070205080204" pitchFamily="50" charset="-128"/>
                          <a:ea typeface="ＭＳ Ｐゴシック" panose="020B0600070205080204" pitchFamily="50" charset="-128"/>
                        </a:rPr>
                        <a:t>藤枝市</a:t>
                      </a:r>
                      <a:r>
                        <a:rPr lang="ja-JP" sz="950" kern="100" dirty="0">
                          <a:effectLst/>
                          <a:latin typeface="ＭＳ Ｐゴシック" panose="020B0600070205080204" pitchFamily="50" charset="-128"/>
                          <a:ea typeface="ＭＳ Ｐゴシック" panose="020B0600070205080204" pitchFamily="50" charset="-128"/>
                        </a:rPr>
                        <a:t>、</a:t>
                      </a:r>
                      <a:r>
                        <a:rPr lang="ja-JP" sz="950" kern="100" dirty="0" smtClean="0">
                          <a:effectLst/>
                          <a:latin typeface="ＭＳ Ｐゴシック" panose="020B0600070205080204" pitchFamily="50" charset="-128"/>
                          <a:ea typeface="ＭＳ Ｐゴシック" panose="020B0600070205080204" pitchFamily="50" charset="-128"/>
                        </a:rPr>
                        <a:t>袋井市</a:t>
                      </a:r>
                      <a:r>
                        <a:rPr lang="ja-JP" altLang="en-US" sz="950" kern="100" dirty="0" smtClean="0">
                          <a:effectLst/>
                          <a:latin typeface="ＭＳ Ｐゴシック" panose="020B0600070205080204" pitchFamily="50" charset="-128"/>
                          <a:ea typeface="ＭＳ Ｐゴシック" panose="020B0600070205080204" pitchFamily="50" charset="-128"/>
                        </a:rPr>
                        <a:t>、湖西市、菊川市</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r" fontAlgn="ctr"/>
                      <a:r>
                        <a:rPr lang="en-US" altLang="ja-JP" sz="1050" b="0" i="0" u="none" strike="noStrike" dirty="0" smtClean="0">
                          <a:effectLst/>
                          <a:latin typeface="ＭＳ Ｐゴシック" panose="020B0600070205080204" pitchFamily="50" charset="-128"/>
                          <a:ea typeface="ＭＳ Ｐゴシック" panose="020B0600070205080204" pitchFamily="50" charset="-128"/>
                        </a:rPr>
                        <a:t>20%</a:t>
                      </a:r>
                      <a:endParaRPr lang="en-US" altLang="ja-JP" sz="105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tc>
              </a:tr>
              <a:tr h="178811">
                <a:tc>
                  <a:txBody>
                    <a:bodyPr/>
                    <a:lstStyle/>
                    <a:p>
                      <a:pPr algn="ctr">
                        <a:spcAft>
                          <a:spcPts val="0"/>
                        </a:spcAft>
                      </a:pPr>
                      <a:r>
                        <a:rPr lang="ja-JP" sz="950" kern="100" dirty="0">
                          <a:effectLst/>
                          <a:latin typeface="ＭＳ Ｐゴシック" panose="020B0600070205080204" pitchFamily="50" charset="-128"/>
                          <a:ea typeface="ＭＳ Ｐゴシック" panose="020B0600070205080204" pitchFamily="50" charset="-128"/>
                        </a:rPr>
                        <a:t>愛知県</a:t>
                      </a:r>
                      <a:r>
                        <a:rPr lang="ja-JP" sz="950" kern="100" dirty="0" smtClean="0">
                          <a:effectLst/>
                          <a:latin typeface="ＭＳ Ｐゴシック" panose="020B0600070205080204" pitchFamily="50" charset="-128"/>
                          <a:ea typeface="ＭＳ Ｐゴシック" panose="020B0600070205080204" pitchFamily="50" charset="-128"/>
                        </a:rPr>
                        <a:t>（</a:t>
                      </a:r>
                      <a:r>
                        <a:rPr lang="en-US" altLang="ja-JP" sz="950" kern="100" dirty="0" smtClean="0">
                          <a:effectLst/>
                          <a:latin typeface="ＭＳ Ｐゴシック" panose="020B0600070205080204" pitchFamily="50" charset="-128"/>
                          <a:ea typeface="ＭＳ Ｐゴシック" panose="020B0600070205080204" pitchFamily="50" charset="-128"/>
                        </a:rPr>
                        <a:t>54</a:t>
                      </a:r>
                      <a:r>
                        <a:rPr lang="ja-JP" sz="950" kern="100" dirty="0" smtClean="0">
                          <a:effectLst/>
                          <a:latin typeface="ＭＳ Ｐゴシック" panose="020B0600070205080204" pitchFamily="50" charset="-128"/>
                          <a:ea typeface="ＭＳ Ｐゴシック" panose="020B0600070205080204" pitchFamily="50" charset="-128"/>
                        </a:rPr>
                        <a:t>）</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just">
                        <a:spcAft>
                          <a:spcPts val="0"/>
                        </a:spcAft>
                      </a:pPr>
                      <a:r>
                        <a:rPr lang="ja-JP" altLang="en-US" sz="950" kern="100" dirty="0" smtClean="0">
                          <a:effectLst/>
                          <a:latin typeface="ＭＳ Ｐゴシック" panose="020B0600070205080204" pitchFamily="50" charset="-128"/>
                          <a:ea typeface="ＭＳ Ｐゴシック" panose="020B0600070205080204" pitchFamily="50" charset="-128"/>
                        </a:rPr>
                        <a:t>豊橋市、</a:t>
                      </a:r>
                      <a:r>
                        <a:rPr lang="ja-JP" sz="950" kern="100" dirty="0" smtClean="0">
                          <a:effectLst/>
                          <a:latin typeface="ＭＳ Ｐゴシック" panose="020B0600070205080204" pitchFamily="50" charset="-128"/>
                          <a:ea typeface="ＭＳ Ｐゴシック" panose="020B0600070205080204" pitchFamily="50" charset="-128"/>
                        </a:rPr>
                        <a:t>一宮市、</a:t>
                      </a:r>
                      <a:r>
                        <a:rPr lang="ja-JP" altLang="en-US" sz="950" kern="100" dirty="0" smtClean="0">
                          <a:effectLst/>
                          <a:latin typeface="ＭＳ Ｐゴシック" panose="020B0600070205080204" pitchFamily="50" charset="-128"/>
                          <a:ea typeface="ＭＳ Ｐゴシック" panose="020B0600070205080204" pitchFamily="50" charset="-128"/>
                        </a:rPr>
                        <a:t>半田市、豊田市、</a:t>
                      </a:r>
                      <a:r>
                        <a:rPr lang="ja-JP" sz="950" kern="100" dirty="0" smtClean="0">
                          <a:effectLst/>
                          <a:latin typeface="ＭＳ Ｐゴシック" panose="020B0600070205080204" pitchFamily="50" charset="-128"/>
                          <a:ea typeface="ＭＳ Ｐゴシック" panose="020B0600070205080204" pitchFamily="50" charset="-128"/>
                        </a:rPr>
                        <a:t>犬山市、</a:t>
                      </a:r>
                      <a:r>
                        <a:rPr lang="ja-JP" altLang="en-US" sz="950" kern="100" dirty="0" smtClean="0">
                          <a:effectLst/>
                          <a:latin typeface="ＭＳ Ｐゴシック" panose="020B0600070205080204" pitchFamily="50" charset="-128"/>
                          <a:ea typeface="ＭＳ Ｐゴシック" panose="020B0600070205080204" pitchFamily="50" charset="-128"/>
                        </a:rPr>
                        <a:t>小牧市、</a:t>
                      </a:r>
                      <a:r>
                        <a:rPr lang="ja-JP" sz="950" kern="100" dirty="0" smtClean="0">
                          <a:effectLst/>
                          <a:latin typeface="ＭＳ Ｐゴシック" panose="020B0600070205080204" pitchFamily="50" charset="-128"/>
                          <a:ea typeface="ＭＳ Ｐゴシック" panose="020B0600070205080204" pitchFamily="50" charset="-128"/>
                        </a:rPr>
                        <a:t>東海市</a:t>
                      </a:r>
                      <a:r>
                        <a:rPr lang="ja-JP" sz="950" kern="100" dirty="0">
                          <a:effectLst/>
                          <a:latin typeface="ＭＳ Ｐゴシック" panose="020B0600070205080204" pitchFamily="50" charset="-128"/>
                          <a:ea typeface="ＭＳ Ｐゴシック" panose="020B0600070205080204" pitchFamily="50" charset="-128"/>
                        </a:rPr>
                        <a:t>、大府市</a:t>
                      </a:r>
                      <a:r>
                        <a:rPr lang="ja-JP" sz="950" kern="100" dirty="0" smtClean="0">
                          <a:effectLst/>
                          <a:latin typeface="ＭＳ Ｐゴシック" panose="020B0600070205080204" pitchFamily="50" charset="-128"/>
                          <a:ea typeface="ＭＳ Ｐゴシック" panose="020B0600070205080204" pitchFamily="50" charset="-128"/>
                        </a:rPr>
                        <a:t>、</a:t>
                      </a:r>
                      <a:r>
                        <a:rPr lang="ja-JP" altLang="en-US" sz="950" kern="100" dirty="0" smtClean="0">
                          <a:effectLst/>
                          <a:latin typeface="ＭＳ Ｐゴシック" panose="020B0600070205080204" pitchFamily="50" charset="-128"/>
                          <a:ea typeface="ＭＳ Ｐゴシック" panose="020B0600070205080204" pitchFamily="50" charset="-128"/>
                        </a:rPr>
                        <a:t>知立市、</a:t>
                      </a:r>
                      <a:r>
                        <a:rPr lang="ja-JP" sz="950" kern="100" dirty="0" smtClean="0">
                          <a:effectLst/>
                          <a:latin typeface="ＭＳ Ｐゴシック" panose="020B0600070205080204" pitchFamily="50" charset="-128"/>
                          <a:ea typeface="ＭＳ Ｐゴシック" panose="020B0600070205080204" pitchFamily="50" charset="-128"/>
                        </a:rPr>
                        <a:t>尾張旭市、</a:t>
                      </a:r>
                      <a:r>
                        <a:rPr lang="ja-JP" altLang="en-US" sz="950" kern="100" dirty="0" smtClean="0">
                          <a:effectLst/>
                          <a:latin typeface="ＭＳ Ｐゴシック" panose="020B0600070205080204" pitchFamily="50" charset="-128"/>
                          <a:ea typeface="ＭＳ Ｐゴシック" panose="020B0600070205080204" pitchFamily="50" charset="-128"/>
                        </a:rPr>
                        <a:t>田原市、北名古屋市、</a:t>
                      </a:r>
                      <a:r>
                        <a:rPr lang="ja-JP" sz="950" kern="100" dirty="0" smtClean="0">
                          <a:effectLst/>
                          <a:latin typeface="ＭＳ Ｐゴシック" panose="020B0600070205080204" pitchFamily="50" charset="-128"/>
                          <a:ea typeface="ＭＳ Ｐゴシック" panose="020B0600070205080204" pitchFamily="50" charset="-128"/>
                        </a:rPr>
                        <a:t>東郷町</a:t>
                      </a:r>
                      <a:r>
                        <a:rPr lang="ja-JP" altLang="en-US" sz="950" kern="100" dirty="0" smtClean="0">
                          <a:effectLst/>
                          <a:latin typeface="ＭＳ Ｐゴシック" panose="020B0600070205080204" pitchFamily="50" charset="-128"/>
                          <a:ea typeface="ＭＳ Ｐゴシック" panose="020B0600070205080204" pitchFamily="50" charset="-128"/>
                        </a:rPr>
                        <a:t>、大口町</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r" fontAlgn="ctr"/>
                      <a:r>
                        <a:rPr lang="en-US" altLang="ja-JP" sz="1050" b="0" i="0" u="none" strike="noStrike" dirty="0" smtClean="0">
                          <a:effectLst/>
                          <a:latin typeface="ＭＳ Ｐゴシック" panose="020B0600070205080204" pitchFamily="50" charset="-128"/>
                          <a:ea typeface="ＭＳ Ｐゴシック" panose="020B0600070205080204" pitchFamily="50" charset="-128"/>
                        </a:rPr>
                        <a:t>26%</a:t>
                      </a:r>
                      <a:endParaRPr lang="en-US" altLang="ja-JP" sz="105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tc>
              </a:tr>
              <a:tr h="178811">
                <a:tc>
                  <a:txBody>
                    <a:bodyPr/>
                    <a:lstStyle/>
                    <a:p>
                      <a:pPr algn="ctr">
                        <a:spcAft>
                          <a:spcPts val="0"/>
                        </a:spcAft>
                      </a:pPr>
                      <a:r>
                        <a:rPr lang="ja-JP" sz="950" kern="100" dirty="0">
                          <a:effectLst/>
                          <a:latin typeface="ＭＳ Ｐゴシック" panose="020B0600070205080204" pitchFamily="50" charset="-128"/>
                          <a:ea typeface="ＭＳ Ｐゴシック" panose="020B0600070205080204" pitchFamily="50" charset="-128"/>
                        </a:rPr>
                        <a:t>三重県</a:t>
                      </a:r>
                      <a:r>
                        <a:rPr lang="ja-JP" sz="950" kern="100" dirty="0" smtClean="0">
                          <a:effectLst/>
                          <a:latin typeface="ＭＳ Ｐゴシック" panose="020B0600070205080204" pitchFamily="50" charset="-128"/>
                          <a:ea typeface="ＭＳ Ｐゴシック" panose="020B0600070205080204" pitchFamily="50" charset="-128"/>
                        </a:rPr>
                        <a:t>（</a:t>
                      </a:r>
                      <a:r>
                        <a:rPr lang="en-US" altLang="ja-JP" sz="950" kern="100" dirty="0" smtClean="0">
                          <a:effectLst/>
                          <a:latin typeface="ＭＳ Ｐゴシック" panose="020B0600070205080204" pitchFamily="50" charset="-128"/>
                          <a:ea typeface="ＭＳ Ｐゴシック" panose="020B0600070205080204" pitchFamily="50" charset="-128"/>
                        </a:rPr>
                        <a:t>29</a:t>
                      </a:r>
                      <a:r>
                        <a:rPr lang="ja-JP" sz="950" kern="100" dirty="0" smtClean="0">
                          <a:effectLst/>
                          <a:latin typeface="ＭＳ Ｐゴシック" panose="020B0600070205080204" pitchFamily="50" charset="-128"/>
                          <a:ea typeface="ＭＳ Ｐゴシック" panose="020B0600070205080204" pitchFamily="50" charset="-128"/>
                        </a:rPr>
                        <a:t>）</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just">
                        <a:spcAft>
                          <a:spcPts val="0"/>
                        </a:spcAft>
                      </a:pPr>
                      <a:r>
                        <a:rPr lang="ja-JP" sz="950" kern="100" dirty="0">
                          <a:effectLst/>
                          <a:latin typeface="ＭＳ Ｐゴシック" panose="020B0600070205080204" pitchFamily="50" charset="-128"/>
                          <a:ea typeface="ＭＳ Ｐゴシック" panose="020B0600070205080204" pitchFamily="50" charset="-128"/>
                        </a:rPr>
                        <a:t>津市</a:t>
                      </a:r>
                      <a:r>
                        <a:rPr lang="ja-JP" sz="950" kern="100" dirty="0" smtClean="0">
                          <a:effectLst/>
                          <a:latin typeface="ＭＳ Ｐゴシック" panose="020B0600070205080204" pitchFamily="50" charset="-128"/>
                          <a:ea typeface="ＭＳ Ｐゴシック" panose="020B0600070205080204" pitchFamily="50" charset="-128"/>
                        </a:rPr>
                        <a:t>、</a:t>
                      </a:r>
                      <a:r>
                        <a:rPr lang="ja-JP" altLang="en-US" sz="950" kern="100" dirty="0" smtClean="0">
                          <a:effectLst/>
                          <a:latin typeface="ＭＳ Ｐゴシック" panose="020B0600070205080204" pitchFamily="50" charset="-128"/>
                          <a:ea typeface="ＭＳ Ｐゴシック" panose="020B0600070205080204" pitchFamily="50" charset="-128"/>
                        </a:rPr>
                        <a:t>名張市、</a:t>
                      </a:r>
                      <a:r>
                        <a:rPr lang="ja-JP" sz="950" kern="100" dirty="0" smtClean="0">
                          <a:effectLst/>
                          <a:latin typeface="ＭＳ Ｐゴシック" panose="020B0600070205080204" pitchFamily="50" charset="-128"/>
                          <a:ea typeface="ＭＳ Ｐゴシック" panose="020B0600070205080204" pitchFamily="50" charset="-128"/>
                        </a:rPr>
                        <a:t>鳥羽市</a:t>
                      </a:r>
                      <a:r>
                        <a:rPr lang="ja-JP" sz="950" kern="100" dirty="0">
                          <a:effectLst/>
                          <a:latin typeface="ＭＳ Ｐゴシック" panose="020B0600070205080204" pitchFamily="50" charset="-128"/>
                          <a:ea typeface="ＭＳ Ｐゴシック" panose="020B0600070205080204" pitchFamily="50" charset="-128"/>
                        </a:rPr>
                        <a:t>、熊野市</a:t>
                      </a:r>
                      <a:r>
                        <a:rPr lang="ja-JP" sz="950" kern="100" dirty="0" smtClean="0">
                          <a:effectLst/>
                          <a:latin typeface="ＭＳ Ｐゴシック" panose="020B0600070205080204" pitchFamily="50" charset="-128"/>
                          <a:ea typeface="ＭＳ Ｐゴシック" panose="020B0600070205080204" pitchFamily="50" charset="-128"/>
                        </a:rPr>
                        <a:t>、</a:t>
                      </a:r>
                      <a:r>
                        <a:rPr lang="en-US" altLang="ja-JP" sz="950" kern="100" dirty="0" err="1" smtClean="0">
                          <a:effectLst/>
                          <a:latin typeface="ＭＳ Ｐゴシック" panose="020B0600070205080204" pitchFamily="50" charset="-128"/>
                          <a:ea typeface="ＭＳ Ｐゴシック" panose="020B0600070205080204" pitchFamily="50" charset="-128"/>
                        </a:rPr>
                        <a:t>i</a:t>
                      </a:r>
                      <a:r>
                        <a:rPr lang="ja-JP" altLang="en-US" sz="950" kern="100" dirty="0" smtClean="0">
                          <a:effectLst/>
                          <a:latin typeface="ＭＳ Ｐゴシック" panose="020B0600070205080204" pitchFamily="50" charset="-128"/>
                          <a:ea typeface="ＭＳ Ｐゴシック" panose="020B0600070205080204" pitchFamily="50" charset="-128"/>
                        </a:rPr>
                        <a:t>いなべ市、</a:t>
                      </a:r>
                      <a:r>
                        <a:rPr lang="ja-JP" sz="950" kern="100" dirty="0" smtClean="0">
                          <a:effectLst/>
                          <a:latin typeface="ＭＳ Ｐゴシック" panose="020B0600070205080204" pitchFamily="50" charset="-128"/>
                          <a:ea typeface="ＭＳ Ｐゴシック" panose="020B0600070205080204" pitchFamily="50" charset="-128"/>
                        </a:rPr>
                        <a:t>大紀</a:t>
                      </a:r>
                      <a:r>
                        <a:rPr lang="ja-JP" sz="950" kern="100" dirty="0">
                          <a:effectLst/>
                          <a:latin typeface="ＭＳ Ｐゴシック" panose="020B0600070205080204" pitchFamily="50" charset="-128"/>
                          <a:ea typeface="ＭＳ Ｐゴシック" panose="020B0600070205080204" pitchFamily="50" charset="-128"/>
                        </a:rPr>
                        <a:t>町</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r" fontAlgn="ctr"/>
                      <a:r>
                        <a:rPr lang="en-US" altLang="ja-JP" sz="1050" b="0" i="0" u="none" strike="noStrike" dirty="0" smtClean="0">
                          <a:effectLst/>
                          <a:latin typeface="ＭＳ Ｐゴシック" panose="020B0600070205080204" pitchFamily="50" charset="-128"/>
                          <a:ea typeface="ＭＳ Ｐゴシック" panose="020B0600070205080204" pitchFamily="50" charset="-128"/>
                        </a:rPr>
                        <a:t>21%</a:t>
                      </a:r>
                      <a:endParaRPr lang="en-US" altLang="ja-JP" sz="105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tc>
              </a:tr>
              <a:tr h="178811">
                <a:tc>
                  <a:txBody>
                    <a:bodyPr/>
                    <a:lstStyle/>
                    <a:p>
                      <a:pPr algn="ctr">
                        <a:spcAft>
                          <a:spcPts val="0"/>
                        </a:spcAft>
                      </a:pPr>
                      <a:r>
                        <a:rPr lang="ja-JP" sz="950" kern="100" dirty="0">
                          <a:effectLst/>
                          <a:latin typeface="ＭＳ Ｐゴシック" panose="020B0600070205080204" pitchFamily="50" charset="-128"/>
                          <a:ea typeface="ＭＳ Ｐゴシック" panose="020B0600070205080204" pitchFamily="50" charset="-128"/>
                        </a:rPr>
                        <a:t>滋賀県</a:t>
                      </a:r>
                      <a:r>
                        <a:rPr lang="ja-JP" sz="950" kern="100" dirty="0" smtClean="0">
                          <a:effectLst/>
                          <a:latin typeface="ＭＳ Ｐゴシック" panose="020B0600070205080204" pitchFamily="50" charset="-128"/>
                          <a:ea typeface="ＭＳ Ｐゴシック" panose="020B0600070205080204" pitchFamily="50" charset="-128"/>
                        </a:rPr>
                        <a:t>（</a:t>
                      </a:r>
                      <a:r>
                        <a:rPr lang="en-US" altLang="ja-JP" sz="950" kern="100" dirty="0" smtClean="0">
                          <a:effectLst/>
                          <a:latin typeface="ＭＳ Ｐゴシック" panose="020B0600070205080204" pitchFamily="50" charset="-128"/>
                          <a:ea typeface="ＭＳ Ｐゴシック" panose="020B0600070205080204" pitchFamily="50" charset="-128"/>
                        </a:rPr>
                        <a:t>19</a:t>
                      </a:r>
                      <a:r>
                        <a:rPr lang="ja-JP" sz="950" kern="100" dirty="0" smtClean="0">
                          <a:effectLst/>
                          <a:latin typeface="ＭＳ Ｐゴシック" panose="020B0600070205080204" pitchFamily="50" charset="-128"/>
                          <a:ea typeface="ＭＳ Ｐゴシック" panose="020B0600070205080204" pitchFamily="50" charset="-128"/>
                        </a:rPr>
                        <a:t>）</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just">
                        <a:spcAft>
                          <a:spcPts val="0"/>
                        </a:spcAft>
                      </a:pPr>
                      <a:r>
                        <a:rPr lang="ja-JP" sz="950" kern="100" dirty="0" smtClean="0">
                          <a:effectLst/>
                          <a:latin typeface="ＭＳ Ｐゴシック" panose="020B0600070205080204" pitchFamily="50" charset="-128"/>
                          <a:ea typeface="ＭＳ Ｐゴシック" panose="020B0600070205080204" pitchFamily="50" charset="-128"/>
                        </a:rPr>
                        <a:t>大津市</a:t>
                      </a:r>
                      <a:r>
                        <a:rPr lang="ja-JP" sz="950" kern="100" dirty="0">
                          <a:effectLst/>
                          <a:latin typeface="ＭＳ Ｐゴシック" panose="020B0600070205080204" pitchFamily="50" charset="-128"/>
                          <a:ea typeface="ＭＳ Ｐゴシック" panose="020B0600070205080204" pitchFamily="50" charset="-128"/>
                        </a:rPr>
                        <a:t>、草津市</a:t>
                      </a:r>
                      <a:r>
                        <a:rPr lang="ja-JP" sz="950" kern="100" dirty="0" smtClean="0">
                          <a:effectLst/>
                          <a:latin typeface="ＭＳ Ｐゴシック" panose="020B0600070205080204" pitchFamily="50" charset="-128"/>
                          <a:ea typeface="ＭＳ Ｐゴシック" panose="020B0600070205080204" pitchFamily="50" charset="-128"/>
                        </a:rPr>
                        <a:t>、</a:t>
                      </a:r>
                      <a:r>
                        <a:rPr lang="ja-JP" altLang="en-US" sz="950" kern="100" dirty="0" smtClean="0">
                          <a:effectLst/>
                          <a:latin typeface="ＭＳ Ｐゴシック" panose="020B0600070205080204" pitchFamily="50" charset="-128"/>
                          <a:ea typeface="ＭＳ Ｐゴシック" panose="020B0600070205080204" pitchFamily="50" charset="-128"/>
                        </a:rPr>
                        <a:t>甲賀市、高島市、愛荘町、</a:t>
                      </a:r>
                      <a:r>
                        <a:rPr lang="ja-JP" sz="950" kern="100" dirty="0" smtClean="0">
                          <a:effectLst/>
                          <a:latin typeface="ＭＳ Ｐゴシック" panose="020B0600070205080204" pitchFamily="50" charset="-128"/>
                          <a:ea typeface="ＭＳ Ｐゴシック" panose="020B0600070205080204" pitchFamily="50" charset="-128"/>
                        </a:rPr>
                        <a:t>多賀町</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r" fontAlgn="ctr"/>
                      <a:r>
                        <a:rPr lang="en-US" altLang="ja-JP" sz="1050" b="0" i="0" u="none" strike="noStrike" dirty="0">
                          <a:effectLst/>
                          <a:latin typeface="ＭＳ Ｐゴシック" panose="020B0600070205080204" pitchFamily="50" charset="-128"/>
                          <a:ea typeface="ＭＳ Ｐゴシック" panose="020B0600070205080204" pitchFamily="50" charset="-128"/>
                        </a:rPr>
                        <a:t>32%</a:t>
                      </a:r>
                    </a:p>
                  </a:txBody>
                  <a:tcPr marL="0" marR="0" marT="0" marB="0" anchor="ctr"/>
                </a:tc>
              </a:tr>
              <a:tr h="360000">
                <a:tc>
                  <a:txBody>
                    <a:bodyPr/>
                    <a:lstStyle/>
                    <a:p>
                      <a:pPr algn="ctr">
                        <a:spcAft>
                          <a:spcPts val="0"/>
                        </a:spcAft>
                      </a:pPr>
                      <a:r>
                        <a:rPr lang="ja-JP" sz="950" kern="100" dirty="0">
                          <a:effectLst/>
                          <a:latin typeface="ＭＳ Ｐゴシック" panose="020B0600070205080204" pitchFamily="50" charset="-128"/>
                          <a:ea typeface="ＭＳ Ｐゴシック" panose="020B0600070205080204" pitchFamily="50" charset="-128"/>
                        </a:rPr>
                        <a:t>京都府</a:t>
                      </a:r>
                      <a:r>
                        <a:rPr lang="ja-JP" sz="950" kern="100" dirty="0" smtClean="0">
                          <a:effectLst/>
                          <a:latin typeface="ＭＳ Ｐゴシック" panose="020B0600070205080204" pitchFamily="50" charset="-128"/>
                          <a:ea typeface="ＭＳ Ｐゴシック" panose="020B0600070205080204" pitchFamily="50" charset="-128"/>
                        </a:rPr>
                        <a:t>（</a:t>
                      </a:r>
                      <a:r>
                        <a:rPr lang="en-US" altLang="ja-JP" sz="950" kern="100" dirty="0" smtClean="0">
                          <a:effectLst/>
                          <a:latin typeface="ＭＳ Ｐゴシック" panose="020B0600070205080204" pitchFamily="50" charset="-128"/>
                          <a:ea typeface="ＭＳ Ｐゴシック" panose="020B0600070205080204" pitchFamily="50" charset="-128"/>
                        </a:rPr>
                        <a:t>26</a:t>
                      </a:r>
                      <a:r>
                        <a:rPr lang="ja-JP" sz="950" kern="100" dirty="0" smtClean="0">
                          <a:effectLst/>
                          <a:latin typeface="ＭＳ Ｐゴシック" panose="020B0600070205080204" pitchFamily="50" charset="-128"/>
                          <a:ea typeface="ＭＳ Ｐゴシック" panose="020B0600070205080204" pitchFamily="50" charset="-128"/>
                        </a:rPr>
                        <a:t>）</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just">
                        <a:spcAft>
                          <a:spcPts val="0"/>
                        </a:spcAft>
                      </a:pPr>
                      <a:r>
                        <a:rPr lang="ja-JP" sz="950" kern="100" dirty="0" smtClean="0">
                          <a:effectLst/>
                          <a:latin typeface="ＭＳ Ｐゴシック" panose="020B0600070205080204" pitchFamily="50" charset="-128"/>
                          <a:ea typeface="ＭＳ Ｐゴシック" panose="020B0600070205080204" pitchFamily="50" charset="-128"/>
                        </a:rPr>
                        <a:t>福知山市</a:t>
                      </a:r>
                      <a:r>
                        <a:rPr lang="ja-JP" sz="950" kern="100" dirty="0">
                          <a:effectLst/>
                          <a:latin typeface="ＭＳ Ｐゴシック" panose="020B0600070205080204" pitchFamily="50" charset="-128"/>
                          <a:ea typeface="ＭＳ Ｐゴシック" panose="020B0600070205080204" pitchFamily="50" charset="-128"/>
                        </a:rPr>
                        <a:t>、舞鶴市、綾部市、宮津市、亀岡市、城陽市、八幡市</a:t>
                      </a:r>
                      <a:r>
                        <a:rPr lang="ja-JP" sz="950" kern="100" dirty="0" smtClean="0">
                          <a:effectLst/>
                          <a:latin typeface="ＭＳ Ｐゴシック" panose="020B0600070205080204" pitchFamily="50" charset="-128"/>
                          <a:ea typeface="ＭＳ Ｐゴシック" panose="020B0600070205080204" pitchFamily="50" charset="-128"/>
                        </a:rPr>
                        <a:t>、京</a:t>
                      </a:r>
                      <a:r>
                        <a:rPr lang="ja-JP" sz="950" kern="100" dirty="0">
                          <a:effectLst/>
                          <a:latin typeface="ＭＳ Ｐゴシック" panose="020B0600070205080204" pitchFamily="50" charset="-128"/>
                          <a:ea typeface="ＭＳ Ｐゴシック" panose="020B0600070205080204" pitchFamily="50" charset="-128"/>
                        </a:rPr>
                        <a:t>田辺市、京丹後市、南丹市、木津川市、井手町、宇治田原町、笠置町</a:t>
                      </a:r>
                      <a:r>
                        <a:rPr lang="ja-JP" sz="950" kern="100" dirty="0" smtClean="0">
                          <a:effectLst/>
                          <a:latin typeface="ＭＳ Ｐゴシック" panose="020B0600070205080204" pitchFamily="50" charset="-128"/>
                          <a:ea typeface="ＭＳ Ｐゴシック" panose="020B0600070205080204" pitchFamily="50" charset="-128"/>
                        </a:rPr>
                        <a:t>、和束町</a:t>
                      </a:r>
                      <a:r>
                        <a:rPr lang="ja-JP" sz="950" kern="100" dirty="0">
                          <a:effectLst/>
                          <a:latin typeface="ＭＳ Ｐゴシック" panose="020B0600070205080204" pitchFamily="50" charset="-128"/>
                          <a:ea typeface="ＭＳ Ｐゴシック" panose="020B0600070205080204" pitchFamily="50" charset="-128"/>
                        </a:rPr>
                        <a:t>、精華町、南山城村、京丹波町、伊根町、与謝野町</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r" fontAlgn="ctr"/>
                      <a:r>
                        <a:rPr lang="en-US" altLang="ja-JP" sz="1050" b="0" i="0" u="none" strike="noStrike" dirty="0">
                          <a:effectLst/>
                          <a:latin typeface="ＭＳ Ｐゴシック" panose="020B0600070205080204" pitchFamily="50" charset="-128"/>
                          <a:ea typeface="ＭＳ Ｐゴシック" panose="020B0600070205080204" pitchFamily="50" charset="-128"/>
                        </a:rPr>
                        <a:t>77%</a:t>
                      </a:r>
                    </a:p>
                  </a:txBody>
                  <a:tcPr marL="0" marR="0" marT="0" marB="0" anchor="ctr"/>
                </a:tc>
              </a:tr>
              <a:tr h="180000">
                <a:tc>
                  <a:txBody>
                    <a:bodyPr/>
                    <a:lstStyle/>
                    <a:p>
                      <a:pPr algn="ctr">
                        <a:spcAft>
                          <a:spcPts val="0"/>
                        </a:spcAft>
                      </a:pPr>
                      <a:r>
                        <a:rPr lang="ja-JP" sz="950" kern="100" dirty="0" smtClean="0">
                          <a:effectLst/>
                          <a:latin typeface="ＭＳ Ｐゴシック" panose="020B0600070205080204" pitchFamily="50" charset="-128"/>
                          <a:ea typeface="ＭＳ Ｐゴシック" panose="020B0600070205080204" pitchFamily="50" charset="-128"/>
                        </a:rPr>
                        <a:t>大阪府（</a:t>
                      </a:r>
                      <a:r>
                        <a:rPr lang="en-US" altLang="ja-JP" sz="950" kern="100" dirty="0" smtClean="0">
                          <a:effectLst/>
                          <a:latin typeface="ＭＳ Ｐゴシック" panose="020B0600070205080204" pitchFamily="50" charset="-128"/>
                          <a:ea typeface="ＭＳ Ｐゴシック" panose="020B0600070205080204" pitchFamily="50" charset="-128"/>
                        </a:rPr>
                        <a:t>43</a:t>
                      </a:r>
                      <a:r>
                        <a:rPr lang="ja-JP" sz="950" kern="100" dirty="0" smtClean="0">
                          <a:effectLst/>
                          <a:latin typeface="ＭＳ Ｐゴシック" panose="020B0600070205080204" pitchFamily="50" charset="-128"/>
                          <a:ea typeface="ＭＳ Ｐゴシック" panose="020B0600070205080204" pitchFamily="50" charset="-128"/>
                        </a:rPr>
                        <a:t>）</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just">
                        <a:spcAft>
                          <a:spcPts val="0"/>
                        </a:spcAft>
                      </a:pPr>
                      <a:r>
                        <a:rPr lang="ja-JP" altLang="en-US" sz="950" kern="100" dirty="0" smtClean="0">
                          <a:effectLst/>
                          <a:latin typeface="ＭＳ Ｐゴシック" panose="020B0600070205080204" pitchFamily="50" charset="-128"/>
                          <a:ea typeface="ＭＳ Ｐゴシック" panose="020B0600070205080204" pitchFamily="50" charset="-128"/>
                        </a:rPr>
                        <a:t>岸和田市、</a:t>
                      </a:r>
                      <a:r>
                        <a:rPr lang="ja-JP" sz="950" kern="100" dirty="0" smtClean="0">
                          <a:effectLst/>
                          <a:latin typeface="ＭＳ Ｐゴシック" panose="020B0600070205080204" pitchFamily="50" charset="-128"/>
                          <a:ea typeface="ＭＳ Ｐゴシック" panose="020B0600070205080204" pitchFamily="50" charset="-128"/>
                        </a:rPr>
                        <a:t>池田市、</a:t>
                      </a:r>
                      <a:r>
                        <a:rPr lang="ja-JP" altLang="en-US" sz="950" kern="100" dirty="0" smtClean="0">
                          <a:effectLst/>
                          <a:latin typeface="ＭＳ Ｐゴシック" panose="020B0600070205080204" pitchFamily="50" charset="-128"/>
                          <a:ea typeface="ＭＳ Ｐゴシック" panose="020B0600070205080204" pitchFamily="50" charset="-128"/>
                        </a:rPr>
                        <a:t>貝塚市、</a:t>
                      </a:r>
                      <a:r>
                        <a:rPr lang="ja-JP" sz="950" kern="100" dirty="0" smtClean="0">
                          <a:effectLst/>
                          <a:latin typeface="ＭＳ Ｐゴシック" panose="020B0600070205080204" pitchFamily="50" charset="-128"/>
                          <a:ea typeface="ＭＳ Ｐゴシック" panose="020B0600070205080204" pitchFamily="50" charset="-128"/>
                        </a:rPr>
                        <a:t>枚方市、</a:t>
                      </a:r>
                      <a:r>
                        <a:rPr lang="ja-JP" altLang="en-US" sz="950" kern="100" dirty="0" smtClean="0">
                          <a:effectLst/>
                          <a:latin typeface="ＭＳ Ｐゴシック" panose="020B0600070205080204" pitchFamily="50" charset="-128"/>
                          <a:ea typeface="ＭＳ Ｐゴシック" panose="020B0600070205080204" pitchFamily="50" charset="-128"/>
                        </a:rPr>
                        <a:t>茨木市、八尾市、</a:t>
                      </a:r>
                      <a:r>
                        <a:rPr lang="ja-JP" sz="950" kern="100" dirty="0" smtClean="0">
                          <a:effectLst/>
                          <a:latin typeface="ＭＳ Ｐゴシック" panose="020B0600070205080204" pitchFamily="50" charset="-128"/>
                          <a:ea typeface="ＭＳ Ｐゴシック" panose="020B0600070205080204" pitchFamily="50" charset="-128"/>
                        </a:rPr>
                        <a:t>泉佐野市</a:t>
                      </a:r>
                      <a:r>
                        <a:rPr lang="ja-JP" sz="950" kern="100" dirty="0">
                          <a:effectLst/>
                          <a:latin typeface="ＭＳ Ｐゴシック" panose="020B0600070205080204" pitchFamily="50" charset="-128"/>
                          <a:ea typeface="ＭＳ Ｐゴシック" panose="020B0600070205080204" pitchFamily="50" charset="-128"/>
                        </a:rPr>
                        <a:t>、寝屋川市</a:t>
                      </a:r>
                      <a:r>
                        <a:rPr lang="ja-JP" sz="950" kern="100" dirty="0" smtClean="0">
                          <a:effectLst/>
                          <a:latin typeface="ＭＳ Ｐゴシック" panose="020B0600070205080204" pitchFamily="50" charset="-128"/>
                          <a:ea typeface="ＭＳ Ｐゴシック" panose="020B0600070205080204" pitchFamily="50" charset="-128"/>
                        </a:rPr>
                        <a:t>、</a:t>
                      </a:r>
                      <a:r>
                        <a:rPr lang="ja-JP" altLang="en-US" sz="950" kern="100" dirty="0" smtClean="0">
                          <a:effectLst/>
                          <a:latin typeface="ＭＳ Ｐゴシック" panose="020B0600070205080204" pitchFamily="50" charset="-128"/>
                          <a:ea typeface="ＭＳ Ｐゴシック" panose="020B0600070205080204" pitchFamily="50" charset="-128"/>
                        </a:rPr>
                        <a:t>柏原市、藤井寺市、</a:t>
                      </a:r>
                      <a:r>
                        <a:rPr lang="ja-JP" sz="950" kern="100" dirty="0" smtClean="0">
                          <a:effectLst/>
                          <a:latin typeface="ＭＳ Ｐゴシック" panose="020B0600070205080204" pitchFamily="50" charset="-128"/>
                          <a:ea typeface="ＭＳ Ｐゴシック" panose="020B0600070205080204" pitchFamily="50" charset="-128"/>
                        </a:rPr>
                        <a:t>四條畷市</a:t>
                      </a:r>
                      <a:r>
                        <a:rPr lang="ja-JP" altLang="en-US" sz="950" kern="100" dirty="0" smtClean="0">
                          <a:effectLst/>
                          <a:latin typeface="ＭＳ Ｐゴシック" panose="020B0600070205080204" pitchFamily="50" charset="-128"/>
                          <a:ea typeface="ＭＳ Ｐゴシック" panose="020B0600070205080204" pitchFamily="50" charset="-128"/>
                        </a:rPr>
                        <a:t>、忠岡町</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r" fontAlgn="ctr"/>
                      <a:r>
                        <a:rPr lang="en-US" altLang="ja-JP" sz="1050" b="0" i="0" u="none" strike="noStrike" dirty="0" smtClean="0">
                          <a:effectLst/>
                          <a:latin typeface="ＭＳ Ｐゴシック" panose="020B0600070205080204" pitchFamily="50" charset="-128"/>
                          <a:ea typeface="ＭＳ Ｐゴシック" panose="020B0600070205080204" pitchFamily="50" charset="-128"/>
                        </a:rPr>
                        <a:t>28%</a:t>
                      </a:r>
                      <a:endParaRPr lang="en-US" altLang="ja-JP" sz="105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tc>
              </a:tr>
              <a:tr h="180000">
                <a:tc>
                  <a:txBody>
                    <a:bodyPr/>
                    <a:lstStyle/>
                    <a:p>
                      <a:pPr algn="ctr">
                        <a:spcAft>
                          <a:spcPts val="0"/>
                        </a:spcAft>
                      </a:pPr>
                      <a:r>
                        <a:rPr lang="ja-JP" sz="950" kern="100" dirty="0">
                          <a:effectLst/>
                          <a:latin typeface="ＭＳ Ｐゴシック" panose="020B0600070205080204" pitchFamily="50" charset="-128"/>
                          <a:ea typeface="ＭＳ Ｐゴシック" panose="020B0600070205080204" pitchFamily="50" charset="-128"/>
                        </a:rPr>
                        <a:t>兵庫県</a:t>
                      </a:r>
                      <a:r>
                        <a:rPr lang="ja-JP" sz="950" kern="100" dirty="0" smtClean="0">
                          <a:effectLst/>
                          <a:latin typeface="ＭＳ Ｐゴシック" panose="020B0600070205080204" pitchFamily="50" charset="-128"/>
                          <a:ea typeface="ＭＳ Ｐゴシック" panose="020B0600070205080204" pitchFamily="50" charset="-128"/>
                        </a:rPr>
                        <a:t>（</a:t>
                      </a:r>
                      <a:r>
                        <a:rPr lang="en-US" altLang="ja-JP" sz="950" kern="100" dirty="0" smtClean="0">
                          <a:effectLst/>
                          <a:latin typeface="ＭＳ Ｐゴシック" panose="020B0600070205080204" pitchFamily="50" charset="-128"/>
                          <a:ea typeface="ＭＳ Ｐゴシック" panose="020B0600070205080204" pitchFamily="50" charset="-128"/>
                        </a:rPr>
                        <a:t>41</a:t>
                      </a:r>
                      <a:r>
                        <a:rPr lang="ja-JP" sz="950" kern="100" dirty="0" smtClean="0">
                          <a:effectLst/>
                          <a:latin typeface="ＭＳ Ｐゴシック" panose="020B0600070205080204" pitchFamily="50" charset="-128"/>
                          <a:ea typeface="ＭＳ Ｐゴシック" panose="020B0600070205080204" pitchFamily="50" charset="-128"/>
                        </a:rPr>
                        <a:t>）</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just">
                        <a:spcAft>
                          <a:spcPts val="0"/>
                        </a:spcAft>
                      </a:pPr>
                      <a:r>
                        <a:rPr lang="ja-JP" altLang="en-US" sz="950" kern="100" dirty="0" smtClean="0">
                          <a:effectLst/>
                          <a:latin typeface="ＭＳ Ｐゴシック" panose="020B0600070205080204" pitchFamily="50" charset="-128"/>
                          <a:ea typeface="ＭＳ Ｐゴシック" panose="020B0600070205080204" pitchFamily="50" charset="-128"/>
                        </a:rPr>
                        <a:t>神戸市、尼崎市、西脇市、三木市、川西市、三田市、</a:t>
                      </a:r>
                      <a:r>
                        <a:rPr lang="ja-JP" sz="950" kern="100" dirty="0" smtClean="0">
                          <a:effectLst/>
                          <a:latin typeface="ＭＳ Ｐゴシック" panose="020B0600070205080204" pitchFamily="50" charset="-128"/>
                          <a:ea typeface="ＭＳ Ｐゴシック" panose="020B0600070205080204" pitchFamily="50" charset="-128"/>
                        </a:rPr>
                        <a:t>南あわじ</a:t>
                      </a:r>
                      <a:r>
                        <a:rPr lang="ja-JP" sz="950" kern="100" dirty="0">
                          <a:effectLst/>
                          <a:latin typeface="ＭＳ Ｐゴシック" panose="020B0600070205080204" pitchFamily="50" charset="-128"/>
                          <a:ea typeface="ＭＳ Ｐゴシック" panose="020B0600070205080204" pitchFamily="50" charset="-128"/>
                        </a:rPr>
                        <a:t>市</a:t>
                      </a:r>
                      <a:r>
                        <a:rPr lang="ja-JP" sz="950" kern="100" dirty="0" smtClean="0">
                          <a:effectLst/>
                          <a:latin typeface="ＭＳ Ｐゴシック" panose="020B0600070205080204" pitchFamily="50" charset="-128"/>
                          <a:ea typeface="ＭＳ Ｐゴシック" panose="020B0600070205080204" pitchFamily="50" charset="-128"/>
                        </a:rPr>
                        <a:t>、</a:t>
                      </a:r>
                      <a:r>
                        <a:rPr lang="ja-JP" altLang="en-US" sz="950" kern="100" dirty="0" smtClean="0">
                          <a:effectLst/>
                          <a:latin typeface="ＭＳ Ｐゴシック" panose="020B0600070205080204" pitchFamily="50" charset="-128"/>
                          <a:ea typeface="ＭＳ Ｐゴシック" panose="020B0600070205080204" pitchFamily="50" charset="-128"/>
                        </a:rPr>
                        <a:t>淡路市、</a:t>
                      </a:r>
                      <a:r>
                        <a:rPr lang="ja-JP" sz="950" kern="100" dirty="0" smtClean="0">
                          <a:effectLst/>
                          <a:latin typeface="ＭＳ Ｐゴシック" panose="020B0600070205080204" pitchFamily="50" charset="-128"/>
                          <a:ea typeface="ＭＳ Ｐゴシック" panose="020B0600070205080204" pitchFamily="50" charset="-128"/>
                        </a:rPr>
                        <a:t>宍粟市</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r" fontAlgn="ctr"/>
                      <a:r>
                        <a:rPr lang="en-US" altLang="ja-JP" sz="1050" b="0" i="0" u="none" strike="noStrike" dirty="0" smtClean="0">
                          <a:effectLst/>
                          <a:latin typeface="ＭＳ Ｐゴシック" panose="020B0600070205080204" pitchFamily="50" charset="-128"/>
                          <a:ea typeface="ＭＳ Ｐゴシック" panose="020B0600070205080204" pitchFamily="50" charset="-128"/>
                        </a:rPr>
                        <a:t>22%</a:t>
                      </a:r>
                      <a:endParaRPr lang="en-US" altLang="ja-JP" sz="105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tc>
              </a:tr>
              <a:tr h="180000">
                <a:tc>
                  <a:txBody>
                    <a:bodyPr/>
                    <a:lstStyle/>
                    <a:p>
                      <a:pPr algn="ctr">
                        <a:spcAft>
                          <a:spcPts val="0"/>
                        </a:spcAft>
                      </a:pPr>
                      <a:r>
                        <a:rPr lang="ja-JP" sz="950" kern="100" dirty="0">
                          <a:effectLst/>
                          <a:latin typeface="ＭＳ Ｐゴシック" panose="020B0600070205080204" pitchFamily="50" charset="-128"/>
                          <a:ea typeface="ＭＳ Ｐゴシック" panose="020B0600070205080204" pitchFamily="50" charset="-128"/>
                        </a:rPr>
                        <a:t>奈良県</a:t>
                      </a:r>
                      <a:r>
                        <a:rPr lang="ja-JP" sz="950" kern="100" dirty="0" smtClean="0">
                          <a:effectLst/>
                          <a:latin typeface="ＭＳ Ｐゴシック" panose="020B0600070205080204" pitchFamily="50" charset="-128"/>
                          <a:ea typeface="ＭＳ Ｐゴシック" panose="020B0600070205080204" pitchFamily="50" charset="-128"/>
                        </a:rPr>
                        <a:t>（</a:t>
                      </a:r>
                      <a:r>
                        <a:rPr lang="en-US" altLang="ja-JP" sz="950" kern="100" dirty="0" smtClean="0">
                          <a:effectLst/>
                          <a:latin typeface="ＭＳ Ｐゴシック" panose="020B0600070205080204" pitchFamily="50" charset="-128"/>
                          <a:ea typeface="ＭＳ Ｐゴシック" panose="020B0600070205080204" pitchFamily="50" charset="-128"/>
                        </a:rPr>
                        <a:t>39</a:t>
                      </a:r>
                      <a:r>
                        <a:rPr lang="ja-JP" sz="950" kern="100" dirty="0" smtClean="0">
                          <a:effectLst/>
                          <a:latin typeface="ＭＳ Ｐゴシック" panose="020B0600070205080204" pitchFamily="50" charset="-128"/>
                          <a:ea typeface="ＭＳ Ｐゴシック" panose="020B0600070205080204" pitchFamily="50" charset="-128"/>
                        </a:rPr>
                        <a:t>）</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just">
                        <a:spcAft>
                          <a:spcPts val="0"/>
                        </a:spcAft>
                      </a:pPr>
                      <a:r>
                        <a:rPr lang="ja-JP" sz="950" kern="100" dirty="0" smtClean="0">
                          <a:effectLst/>
                          <a:latin typeface="ＭＳ Ｐゴシック" panose="020B0600070205080204" pitchFamily="50" charset="-128"/>
                          <a:ea typeface="ＭＳ Ｐゴシック" panose="020B0600070205080204" pitchFamily="50" charset="-128"/>
                        </a:rPr>
                        <a:t>天理市、</a:t>
                      </a:r>
                      <a:r>
                        <a:rPr lang="ja-JP" altLang="en-US" sz="950" kern="100" dirty="0" smtClean="0">
                          <a:effectLst/>
                          <a:latin typeface="ＭＳ Ｐゴシック" panose="020B0600070205080204" pitchFamily="50" charset="-128"/>
                          <a:ea typeface="ＭＳ Ｐゴシック" panose="020B0600070205080204" pitchFamily="50" charset="-128"/>
                        </a:rPr>
                        <a:t>葛城市、</a:t>
                      </a:r>
                      <a:r>
                        <a:rPr lang="ja-JP" sz="950" kern="100" dirty="0" smtClean="0">
                          <a:effectLst/>
                          <a:latin typeface="ＭＳ Ｐゴシック" panose="020B0600070205080204" pitchFamily="50" charset="-128"/>
                          <a:ea typeface="ＭＳ Ｐゴシック" panose="020B0600070205080204" pitchFamily="50" charset="-128"/>
                        </a:rPr>
                        <a:t>斑鳩町</a:t>
                      </a:r>
                      <a:r>
                        <a:rPr lang="ja-JP" altLang="en-US" sz="950" kern="100" dirty="0" smtClean="0">
                          <a:effectLst/>
                          <a:latin typeface="ＭＳ Ｐゴシック" panose="020B0600070205080204" pitchFamily="50" charset="-128"/>
                          <a:ea typeface="ＭＳ Ｐゴシック" panose="020B0600070205080204" pitchFamily="50" charset="-128"/>
                        </a:rPr>
                        <a:t>、田原本町、</a:t>
                      </a:r>
                      <a:r>
                        <a:rPr lang="ja-JP" sz="950" kern="100" dirty="0" smtClean="0">
                          <a:effectLst/>
                          <a:latin typeface="ＭＳ Ｐゴシック" panose="020B0600070205080204" pitchFamily="50" charset="-128"/>
                          <a:ea typeface="ＭＳ Ｐゴシック" panose="020B0600070205080204" pitchFamily="50" charset="-128"/>
                        </a:rPr>
                        <a:t>高取町</a:t>
                      </a:r>
                      <a:r>
                        <a:rPr lang="ja-JP" sz="950" kern="100" dirty="0">
                          <a:effectLst/>
                          <a:latin typeface="ＭＳ Ｐゴシック" panose="020B0600070205080204" pitchFamily="50" charset="-128"/>
                          <a:ea typeface="ＭＳ Ｐゴシック" panose="020B0600070205080204" pitchFamily="50" charset="-128"/>
                        </a:rPr>
                        <a:t>、明日香村、上牧町、</a:t>
                      </a:r>
                      <a:r>
                        <a:rPr lang="ja-JP" sz="950" kern="100" dirty="0" smtClean="0">
                          <a:effectLst/>
                          <a:latin typeface="ＭＳ Ｐゴシック" panose="020B0600070205080204" pitchFamily="50" charset="-128"/>
                          <a:ea typeface="ＭＳ Ｐゴシック" panose="020B0600070205080204" pitchFamily="50" charset="-128"/>
                        </a:rPr>
                        <a:t>王寺町</a:t>
                      </a:r>
                      <a:r>
                        <a:rPr lang="ja-JP" altLang="en-US" sz="950" kern="100" dirty="0" smtClean="0">
                          <a:effectLst/>
                          <a:latin typeface="ＭＳ Ｐゴシック" panose="020B0600070205080204" pitchFamily="50" charset="-128"/>
                          <a:ea typeface="ＭＳ Ｐゴシック" panose="020B0600070205080204" pitchFamily="50" charset="-128"/>
                        </a:rPr>
                        <a:t>、広陵町</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r" fontAlgn="ctr"/>
                      <a:r>
                        <a:rPr lang="en-US" altLang="ja-JP" sz="1050" b="0" i="0" u="none" strike="noStrike">
                          <a:effectLst/>
                          <a:latin typeface="ＭＳ Ｐゴシック" panose="020B0600070205080204" pitchFamily="50" charset="-128"/>
                          <a:ea typeface="ＭＳ Ｐゴシック" panose="020B0600070205080204" pitchFamily="50" charset="-128"/>
                        </a:rPr>
                        <a:t>23%</a:t>
                      </a:r>
                    </a:p>
                  </a:txBody>
                  <a:tcPr marL="0" marR="0" marT="0" marB="0" anchor="ctr"/>
                </a:tc>
              </a:tr>
              <a:tr h="180000">
                <a:tc>
                  <a:txBody>
                    <a:bodyPr/>
                    <a:lstStyle/>
                    <a:p>
                      <a:pPr algn="ctr">
                        <a:spcAft>
                          <a:spcPts val="0"/>
                        </a:spcAft>
                      </a:pPr>
                      <a:r>
                        <a:rPr lang="ja-JP" sz="950" kern="100" dirty="0">
                          <a:effectLst/>
                          <a:latin typeface="ＭＳ Ｐゴシック" panose="020B0600070205080204" pitchFamily="50" charset="-128"/>
                          <a:ea typeface="ＭＳ Ｐゴシック" panose="020B0600070205080204" pitchFamily="50" charset="-128"/>
                        </a:rPr>
                        <a:t>和歌山県</a:t>
                      </a:r>
                      <a:r>
                        <a:rPr lang="ja-JP" sz="950" kern="100" dirty="0" smtClean="0">
                          <a:effectLst/>
                          <a:latin typeface="ＭＳ Ｐゴシック" panose="020B0600070205080204" pitchFamily="50" charset="-128"/>
                          <a:ea typeface="ＭＳ Ｐゴシック" panose="020B0600070205080204" pitchFamily="50" charset="-128"/>
                        </a:rPr>
                        <a:t>（</a:t>
                      </a:r>
                      <a:r>
                        <a:rPr lang="en-US" altLang="ja-JP" sz="950" kern="100" dirty="0" smtClean="0">
                          <a:effectLst/>
                          <a:latin typeface="ＭＳ Ｐゴシック" panose="020B0600070205080204" pitchFamily="50" charset="-128"/>
                          <a:ea typeface="ＭＳ Ｐゴシック" panose="020B0600070205080204" pitchFamily="50" charset="-128"/>
                        </a:rPr>
                        <a:t>30</a:t>
                      </a:r>
                      <a:r>
                        <a:rPr lang="ja-JP" sz="950" kern="100" dirty="0" smtClean="0">
                          <a:effectLst/>
                          <a:latin typeface="ＭＳ Ｐゴシック" panose="020B0600070205080204" pitchFamily="50" charset="-128"/>
                          <a:ea typeface="ＭＳ Ｐゴシック" panose="020B0600070205080204" pitchFamily="50" charset="-128"/>
                        </a:rPr>
                        <a:t>）</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just">
                        <a:spcAft>
                          <a:spcPts val="0"/>
                        </a:spcAft>
                      </a:pPr>
                      <a:r>
                        <a:rPr lang="ja-JP" sz="950" kern="100" dirty="0" smtClean="0">
                          <a:effectLst/>
                          <a:latin typeface="ＭＳ Ｐゴシック" panose="020B0600070205080204" pitchFamily="50" charset="-128"/>
                          <a:ea typeface="ＭＳ Ｐゴシック" panose="020B0600070205080204" pitchFamily="50" charset="-128"/>
                        </a:rPr>
                        <a:t>和歌山市</a:t>
                      </a:r>
                      <a:r>
                        <a:rPr lang="ja-JP" sz="950" kern="100" dirty="0">
                          <a:effectLst/>
                          <a:latin typeface="ＭＳ Ｐゴシック" panose="020B0600070205080204" pitchFamily="50" charset="-128"/>
                          <a:ea typeface="ＭＳ Ｐゴシック" panose="020B0600070205080204" pitchFamily="50" charset="-128"/>
                        </a:rPr>
                        <a:t>、橋本市</a:t>
                      </a:r>
                      <a:r>
                        <a:rPr lang="ja-JP" sz="950" kern="100" dirty="0" smtClean="0">
                          <a:effectLst/>
                          <a:latin typeface="ＭＳ Ｐゴシック" panose="020B0600070205080204" pitchFamily="50" charset="-128"/>
                          <a:ea typeface="ＭＳ Ｐゴシック" panose="020B0600070205080204" pitchFamily="50" charset="-128"/>
                        </a:rPr>
                        <a:t>、</a:t>
                      </a:r>
                      <a:r>
                        <a:rPr lang="ja-JP" altLang="en-US" sz="950" kern="100" dirty="0" smtClean="0">
                          <a:effectLst/>
                          <a:latin typeface="ＭＳ Ｐゴシック" panose="020B0600070205080204" pitchFamily="50" charset="-128"/>
                          <a:ea typeface="ＭＳ Ｐゴシック" panose="020B0600070205080204" pitchFamily="50" charset="-128"/>
                        </a:rPr>
                        <a:t>九度山町、湯浅町、広川町、有田川町、</a:t>
                      </a:r>
                      <a:r>
                        <a:rPr lang="ja-JP" sz="950" kern="100" dirty="0" smtClean="0">
                          <a:effectLst/>
                          <a:latin typeface="ＭＳ Ｐゴシック" panose="020B0600070205080204" pitchFamily="50" charset="-128"/>
                          <a:ea typeface="ＭＳ Ｐゴシック" panose="020B0600070205080204" pitchFamily="50" charset="-128"/>
                        </a:rPr>
                        <a:t>白浜町</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r" fontAlgn="ctr"/>
                      <a:r>
                        <a:rPr lang="en-US" altLang="ja-JP" sz="1050" b="0" i="0" u="none" strike="noStrike" dirty="0" smtClean="0">
                          <a:effectLst/>
                          <a:latin typeface="ＭＳ Ｐゴシック" panose="020B0600070205080204" pitchFamily="50" charset="-128"/>
                          <a:ea typeface="ＭＳ Ｐゴシック" panose="020B0600070205080204" pitchFamily="50" charset="-128"/>
                        </a:rPr>
                        <a:t>23%</a:t>
                      </a:r>
                      <a:endParaRPr lang="en-US" altLang="ja-JP" sz="105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tc>
              </a:tr>
              <a:tr h="180000">
                <a:tc>
                  <a:txBody>
                    <a:bodyPr/>
                    <a:lstStyle/>
                    <a:p>
                      <a:pPr algn="ctr">
                        <a:spcAft>
                          <a:spcPts val="0"/>
                        </a:spcAft>
                      </a:pPr>
                      <a:r>
                        <a:rPr lang="ja-JP" sz="950" kern="100" dirty="0">
                          <a:effectLst/>
                          <a:latin typeface="ＭＳ Ｐゴシック" panose="020B0600070205080204" pitchFamily="50" charset="-128"/>
                          <a:ea typeface="ＭＳ Ｐゴシック" panose="020B0600070205080204" pitchFamily="50" charset="-128"/>
                        </a:rPr>
                        <a:t>鳥取県</a:t>
                      </a:r>
                      <a:r>
                        <a:rPr lang="ja-JP" sz="950" kern="100" dirty="0" smtClean="0">
                          <a:effectLst/>
                          <a:latin typeface="ＭＳ Ｐゴシック" panose="020B0600070205080204" pitchFamily="50" charset="-128"/>
                          <a:ea typeface="ＭＳ Ｐゴシック" panose="020B0600070205080204" pitchFamily="50" charset="-128"/>
                        </a:rPr>
                        <a:t>（</a:t>
                      </a:r>
                      <a:r>
                        <a:rPr lang="en-US" altLang="ja-JP" sz="950" kern="100" dirty="0" smtClean="0">
                          <a:effectLst/>
                          <a:latin typeface="ＭＳ Ｐゴシック" panose="020B0600070205080204" pitchFamily="50" charset="-128"/>
                          <a:ea typeface="ＭＳ Ｐゴシック" panose="020B0600070205080204" pitchFamily="50" charset="-128"/>
                        </a:rPr>
                        <a:t>19</a:t>
                      </a:r>
                      <a:r>
                        <a:rPr lang="ja-JP" sz="950" kern="100" dirty="0" smtClean="0">
                          <a:effectLst/>
                          <a:latin typeface="ＭＳ Ｐゴシック" panose="020B0600070205080204" pitchFamily="50" charset="-128"/>
                          <a:ea typeface="ＭＳ Ｐゴシック" panose="020B0600070205080204" pitchFamily="50" charset="-128"/>
                        </a:rPr>
                        <a:t>）</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just">
                        <a:spcAft>
                          <a:spcPts val="0"/>
                        </a:spcAft>
                      </a:pPr>
                      <a:r>
                        <a:rPr lang="ja-JP" altLang="en-US" sz="950" kern="100" dirty="0" smtClean="0">
                          <a:effectLst/>
                          <a:latin typeface="ＭＳ Ｐゴシック" panose="020B0600070205080204" pitchFamily="50" charset="-128"/>
                          <a:ea typeface="ＭＳ Ｐゴシック" panose="020B0600070205080204" pitchFamily="50" charset="-128"/>
                        </a:rPr>
                        <a:t>鳥取市、米子市、若桜町</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r" fontAlgn="ctr"/>
                      <a:r>
                        <a:rPr lang="en-US" altLang="ja-JP" sz="1050" b="0" i="0" u="none" strike="noStrike">
                          <a:effectLst/>
                          <a:latin typeface="ＭＳ Ｐゴシック" panose="020B0600070205080204" pitchFamily="50" charset="-128"/>
                          <a:ea typeface="ＭＳ Ｐゴシック" panose="020B0600070205080204" pitchFamily="50" charset="-128"/>
                        </a:rPr>
                        <a:t>16%</a:t>
                      </a:r>
                    </a:p>
                  </a:txBody>
                  <a:tcPr marL="0" marR="0" marT="0" marB="0" anchor="ctr"/>
                </a:tc>
              </a:tr>
              <a:tr h="180000">
                <a:tc>
                  <a:txBody>
                    <a:bodyPr/>
                    <a:lstStyle/>
                    <a:p>
                      <a:pPr algn="ctr">
                        <a:spcAft>
                          <a:spcPts val="0"/>
                        </a:spcAft>
                      </a:pPr>
                      <a:r>
                        <a:rPr lang="ja-JP" sz="950" kern="100" dirty="0">
                          <a:effectLst/>
                          <a:latin typeface="ＭＳ Ｐゴシック" panose="020B0600070205080204" pitchFamily="50" charset="-128"/>
                          <a:ea typeface="ＭＳ Ｐゴシック" panose="020B0600070205080204" pitchFamily="50" charset="-128"/>
                        </a:rPr>
                        <a:t>島根県</a:t>
                      </a:r>
                      <a:r>
                        <a:rPr lang="ja-JP" sz="950" kern="100" dirty="0" smtClean="0">
                          <a:effectLst/>
                          <a:latin typeface="ＭＳ Ｐゴシック" panose="020B0600070205080204" pitchFamily="50" charset="-128"/>
                          <a:ea typeface="ＭＳ Ｐゴシック" panose="020B0600070205080204" pitchFamily="50" charset="-128"/>
                        </a:rPr>
                        <a:t>（</a:t>
                      </a:r>
                      <a:r>
                        <a:rPr lang="en-US" altLang="ja-JP" sz="950" kern="100" dirty="0" smtClean="0">
                          <a:effectLst/>
                          <a:latin typeface="ＭＳ Ｐゴシック" panose="020B0600070205080204" pitchFamily="50" charset="-128"/>
                          <a:ea typeface="ＭＳ Ｐゴシック" panose="020B0600070205080204" pitchFamily="50" charset="-128"/>
                        </a:rPr>
                        <a:t>19</a:t>
                      </a:r>
                      <a:r>
                        <a:rPr lang="ja-JP" sz="950" kern="100" dirty="0" smtClean="0">
                          <a:effectLst/>
                          <a:latin typeface="ＭＳ Ｐゴシック" panose="020B0600070205080204" pitchFamily="50" charset="-128"/>
                          <a:ea typeface="ＭＳ Ｐゴシック" panose="020B0600070205080204" pitchFamily="50" charset="-128"/>
                        </a:rPr>
                        <a:t>）</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just">
                        <a:spcAft>
                          <a:spcPts val="0"/>
                        </a:spcAft>
                      </a:pPr>
                      <a:r>
                        <a:rPr lang="ja-JP" sz="950" kern="100" dirty="0" smtClean="0">
                          <a:effectLst/>
                          <a:latin typeface="ＭＳ Ｐゴシック" panose="020B0600070205080204" pitchFamily="50" charset="-128"/>
                          <a:ea typeface="ＭＳ Ｐゴシック" panose="020B0600070205080204" pitchFamily="50" charset="-128"/>
                        </a:rPr>
                        <a:t>松江市</a:t>
                      </a:r>
                      <a:r>
                        <a:rPr lang="ja-JP" altLang="en-US" sz="950" kern="100" dirty="0" smtClean="0">
                          <a:effectLst/>
                          <a:latin typeface="ＭＳ Ｐゴシック" panose="020B0600070205080204" pitchFamily="50" charset="-128"/>
                          <a:ea typeface="ＭＳ Ｐゴシック" panose="020B0600070205080204" pitchFamily="50" charset="-128"/>
                        </a:rPr>
                        <a:t>、出雲市、西ノ島町</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r" fontAlgn="ctr"/>
                      <a:r>
                        <a:rPr lang="en-US" altLang="ja-JP" sz="1050" b="0" i="0" u="none" strike="noStrike">
                          <a:effectLst/>
                          <a:latin typeface="ＭＳ Ｐゴシック" panose="020B0600070205080204" pitchFamily="50" charset="-128"/>
                          <a:ea typeface="ＭＳ Ｐゴシック" panose="020B0600070205080204" pitchFamily="50" charset="-128"/>
                        </a:rPr>
                        <a:t>16%</a:t>
                      </a:r>
                    </a:p>
                  </a:txBody>
                  <a:tcPr marL="0" marR="0" marT="0" marB="0" anchor="ctr"/>
                </a:tc>
              </a:tr>
              <a:tr h="180000">
                <a:tc>
                  <a:txBody>
                    <a:bodyPr/>
                    <a:lstStyle/>
                    <a:p>
                      <a:pPr algn="ctr">
                        <a:spcAft>
                          <a:spcPts val="0"/>
                        </a:spcAft>
                      </a:pPr>
                      <a:r>
                        <a:rPr lang="ja-JP" sz="950" kern="100" dirty="0">
                          <a:effectLst/>
                          <a:latin typeface="ＭＳ Ｐゴシック" panose="020B0600070205080204" pitchFamily="50" charset="-128"/>
                          <a:ea typeface="ＭＳ Ｐゴシック" panose="020B0600070205080204" pitchFamily="50" charset="-128"/>
                        </a:rPr>
                        <a:t>岡山県</a:t>
                      </a:r>
                      <a:r>
                        <a:rPr lang="ja-JP" sz="950" kern="100" dirty="0" smtClean="0">
                          <a:effectLst/>
                          <a:latin typeface="ＭＳ Ｐゴシック" panose="020B0600070205080204" pitchFamily="50" charset="-128"/>
                          <a:ea typeface="ＭＳ Ｐゴシック" panose="020B0600070205080204" pitchFamily="50" charset="-128"/>
                        </a:rPr>
                        <a:t>（</a:t>
                      </a:r>
                      <a:r>
                        <a:rPr lang="en-US" altLang="ja-JP" sz="950" kern="100" dirty="0" smtClean="0">
                          <a:effectLst/>
                          <a:latin typeface="ＭＳ Ｐゴシック" panose="020B0600070205080204" pitchFamily="50" charset="-128"/>
                          <a:ea typeface="ＭＳ Ｐゴシック" panose="020B0600070205080204" pitchFamily="50" charset="-128"/>
                        </a:rPr>
                        <a:t>27</a:t>
                      </a:r>
                      <a:r>
                        <a:rPr lang="ja-JP" sz="950" kern="100" dirty="0" smtClean="0">
                          <a:effectLst/>
                          <a:latin typeface="ＭＳ Ｐゴシック" panose="020B0600070205080204" pitchFamily="50" charset="-128"/>
                          <a:ea typeface="ＭＳ Ｐゴシック" panose="020B0600070205080204" pitchFamily="50" charset="-128"/>
                        </a:rPr>
                        <a:t>）</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just">
                        <a:spcAft>
                          <a:spcPts val="0"/>
                        </a:spcAft>
                      </a:pPr>
                      <a:r>
                        <a:rPr lang="ja-JP" altLang="en-US" sz="950" kern="100" dirty="0" smtClean="0">
                          <a:effectLst/>
                          <a:latin typeface="ＭＳ Ｐゴシック" panose="020B0600070205080204" pitchFamily="50" charset="-128"/>
                          <a:ea typeface="ＭＳ Ｐゴシック" panose="020B0600070205080204" pitchFamily="50" charset="-128"/>
                        </a:rPr>
                        <a:t>倉敷市、玉野市、</a:t>
                      </a:r>
                      <a:r>
                        <a:rPr lang="ja-JP" sz="950" kern="100" dirty="0" smtClean="0">
                          <a:effectLst/>
                          <a:latin typeface="ＭＳ Ｐゴシック" panose="020B0600070205080204" pitchFamily="50" charset="-128"/>
                          <a:ea typeface="ＭＳ Ｐゴシック" panose="020B0600070205080204" pitchFamily="50" charset="-128"/>
                        </a:rPr>
                        <a:t>井原市</a:t>
                      </a:r>
                      <a:r>
                        <a:rPr lang="ja-JP" sz="950" kern="100" dirty="0">
                          <a:effectLst/>
                          <a:latin typeface="ＭＳ Ｐゴシック" panose="020B0600070205080204" pitchFamily="50" charset="-128"/>
                          <a:ea typeface="ＭＳ Ｐゴシック" panose="020B0600070205080204" pitchFamily="50" charset="-128"/>
                        </a:rPr>
                        <a:t>、備前市</a:t>
                      </a:r>
                      <a:r>
                        <a:rPr lang="ja-JP" sz="950" kern="100" dirty="0" smtClean="0">
                          <a:effectLst/>
                          <a:latin typeface="ＭＳ Ｐゴシック" panose="020B0600070205080204" pitchFamily="50" charset="-128"/>
                          <a:ea typeface="ＭＳ Ｐゴシック" panose="020B0600070205080204" pitchFamily="50" charset="-128"/>
                        </a:rPr>
                        <a:t>、</a:t>
                      </a:r>
                      <a:r>
                        <a:rPr lang="ja-JP" altLang="en-US" sz="950" kern="100" dirty="0" smtClean="0">
                          <a:effectLst/>
                          <a:latin typeface="ＭＳ Ｐゴシック" panose="020B0600070205080204" pitchFamily="50" charset="-128"/>
                          <a:ea typeface="ＭＳ Ｐゴシック" panose="020B0600070205080204" pitchFamily="50" charset="-128"/>
                        </a:rPr>
                        <a:t>赤磐市、</a:t>
                      </a:r>
                      <a:r>
                        <a:rPr lang="ja-JP" sz="950" kern="100" dirty="0" smtClean="0">
                          <a:effectLst/>
                          <a:latin typeface="ＭＳ Ｐゴシック" panose="020B0600070205080204" pitchFamily="50" charset="-128"/>
                          <a:ea typeface="ＭＳ Ｐゴシック" panose="020B0600070205080204" pitchFamily="50" charset="-128"/>
                        </a:rPr>
                        <a:t>真庭市</a:t>
                      </a:r>
                      <a:r>
                        <a:rPr lang="ja-JP" sz="950" kern="100" dirty="0">
                          <a:effectLst/>
                          <a:latin typeface="ＭＳ Ｐゴシック" panose="020B0600070205080204" pitchFamily="50" charset="-128"/>
                          <a:ea typeface="ＭＳ Ｐゴシック" panose="020B0600070205080204" pitchFamily="50" charset="-128"/>
                        </a:rPr>
                        <a:t>、美作市、浅口市、新庄村、勝央町</a:t>
                      </a:r>
                      <a:r>
                        <a:rPr lang="ja-JP" sz="950" kern="100" dirty="0" smtClean="0">
                          <a:effectLst/>
                          <a:latin typeface="ＭＳ Ｐゴシック" panose="020B0600070205080204" pitchFamily="50" charset="-128"/>
                          <a:ea typeface="ＭＳ Ｐゴシック" panose="020B0600070205080204" pitchFamily="50" charset="-128"/>
                        </a:rPr>
                        <a:t>、西粟倉村</a:t>
                      </a:r>
                      <a:r>
                        <a:rPr lang="ja-JP" sz="950" kern="100" dirty="0">
                          <a:effectLst/>
                          <a:latin typeface="ＭＳ Ｐゴシック" panose="020B0600070205080204" pitchFamily="50" charset="-128"/>
                          <a:ea typeface="ＭＳ Ｐゴシック" panose="020B0600070205080204" pitchFamily="50" charset="-128"/>
                        </a:rPr>
                        <a:t>、久米南町、美咲町</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r" fontAlgn="ctr"/>
                      <a:r>
                        <a:rPr lang="en-US" altLang="ja-JP" sz="1050" b="0" i="0" u="none" strike="noStrike">
                          <a:effectLst/>
                          <a:latin typeface="ＭＳ Ｐゴシック" panose="020B0600070205080204" pitchFamily="50" charset="-128"/>
                          <a:ea typeface="ＭＳ Ｐゴシック" panose="020B0600070205080204" pitchFamily="50" charset="-128"/>
                        </a:rPr>
                        <a:t>48%</a:t>
                      </a:r>
                    </a:p>
                  </a:txBody>
                  <a:tcPr marL="0" marR="0" marT="0" marB="0" anchor="ctr"/>
                </a:tc>
              </a:tr>
              <a:tr h="180000">
                <a:tc>
                  <a:txBody>
                    <a:bodyPr/>
                    <a:lstStyle/>
                    <a:p>
                      <a:pPr algn="ctr">
                        <a:spcAft>
                          <a:spcPts val="0"/>
                        </a:spcAft>
                      </a:pPr>
                      <a:r>
                        <a:rPr lang="ja-JP" sz="950" kern="100" dirty="0">
                          <a:effectLst/>
                          <a:latin typeface="ＭＳ Ｐゴシック" panose="020B0600070205080204" pitchFamily="50" charset="-128"/>
                          <a:ea typeface="ＭＳ Ｐゴシック" panose="020B0600070205080204" pitchFamily="50" charset="-128"/>
                        </a:rPr>
                        <a:t>広島県</a:t>
                      </a:r>
                      <a:r>
                        <a:rPr lang="ja-JP" sz="950" kern="100" dirty="0" smtClean="0">
                          <a:effectLst/>
                          <a:latin typeface="ＭＳ Ｐゴシック" panose="020B0600070205080204" pitchFamily="50" charset="-128"/>
                          <a:ea typeface="ＭＳ Ｐゴシック" panose="020B0600070205080204" pitchFamily="50" charset="-128"/>
                        </a:rPr>
                        <a:t>（</a:t>
                      </a:r>
                      <a:r>
                        <a:rPr lang="en-US" altLang="ja-JP" sz="950" kern="100" dirty="0" smtClean="0">
                          <a:effectLst/>
                          <a:latin typeface="ＭＳ Ｐゴシック" panose="020B0600070205080204" pitchFamily="50" charset="-128"/>
                          <a:ea typeface="ＭＳ Ｐゴシック" panose="020B0600070205080204" pitchFamily="50" charset="-128"/>
                        </a:rPr>
                        <a:t>23</a:t>
                      </a:r>
                      <a:r>
                        <a:rPr lang="ja-JP" sz="950" kern="100" dirty="0" smtClean="0">
                          <a:effectLst/>
                          <a:latin typeface="ＭＳ Ｐゴシック" panose="020B0600070205080204" pitchFamily="50" charset="-128"/>
                          <a:ea typeface="ＭＳ Ｐゴシック" panose="020B0600070205080204" pitchFamily="50" charset="-128"/>
                        </a:rPr>
                        <a:t>）</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just">
                        <a:spcAft>
                          <a:spcPts val="0"/>
                        </a:spcAft>
                      </a:pPr>
                      <a:r>
                        <a:rPr lang="ja-JP" altLang="en-US" sz="950" kern="100" dirty="0" smtClean="0">
                          <a:effectLst/>
                          <a:latin typeface="ＭＳ Ｐゴシック" panose="020B0600070205080204" pitchFamily="50" charset="-128"/>
                          <a:ea typeface="ＭＳ Ｐゴシック" panose="020B0600070205080204" pitchFamily="50" charset="-128"/>
                        </a:rPr>
                        <a:t>呉市、</a:t>
                      </a:r>
                      <a:r>
                        <a:rPr lang="ja-JP" sz="950" kern="100" dirty="0" smtClean="0">
                          <a:effectLst/>
                          <a:latin typeface="ＭＳ Ｐゴシック" panose="020B0600070205080204" pitchFamily="50" charset="-128"/>
                          <a:ea typeface="ＭＳ Ｐゴシック" panose="020B0600070205080204" pitchFamily="50" charset="-128"/>
                        </a:rPr>
                        <a:t>竹原市、</a:t>
                      </a:r>
                      <a:r>
                        <a:rPr lang="ja-JP" altLang="en-US" sz="950" kern="100" dirty="0" smtClean="0">
                          <a:effectLst/>
                          <a:latin typeface="ＭＳ Ｐゴシック" panose="020B0600070205080204" pitchFamily="50" charset="-128"/>
                          <a:ea typeface="ＭＳ Ｐゴシック" panose="020B0600070205080204" pitchFamily="50" charset="-128"/>
                        </a:rPr>
                        <a:t>福山市、東広島市、</a:t>
                      </a:r>
                      <a:r>
                        <a:rPr lang="ja-JP" sz="950" kern="100" dirty="0" smtClean="0">
                          <a:effectLst/>
                          <a:latin typeface="ＭＳ Ｐゴシック" panose="020B0600070205080204" pitchFamily="50" charset="-128"/>
                          <a:ea typeface="ＭＳ Ｐゴシック" panose="020B0600070205080204" pitchFamily="50" charset="-128"/>
                        </a:rPr>
                        <a:t>安芸</a:t>
                      </a:r>
                      <a:r>
                        <a:rPr lang="ja-JP" sz="950" kern="100" dirty="0">
                          <a:effectLst/>
                          <a:latin typeface="ＭＳ Ｐゴシック" panose="020B0600070205080204" pitchFamily="50" charset="-128"/>
                          <a:ea typeface="ＭＳ Ｐゴシック" panose="020B0600070205080204" pitchFamily="50" charset="-128"/>
                        </a:rPr>
                        <a:t>太田町</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r" fontAlgn="ctr"/>
                      <a:r>
                        <a:rPr lang="en-US" altLang="ja-JP" sz="1050" b="0" i="0" u="none" strike="noStrike">
                          <a:effectLst/>
                          <a:latin typeface="ＭＳ Ｐゴシック" panose="020B0600070205080204" pitchFamily="50" charset="-128"/>
                          <a:ea typeface="ＭＳ Ｐゴシック" panose="020B0600070205080204" pitchFamily="50" charset="-128"/>
                        </a:rPr>
                        <a:t>22%</a:t>
                      </a:r>
                    </a:p>
                  </a:txBody>
                  <a:tcPr marL="0" marR="0" marT="0" marB="0" anchor="ctr"/>
                </a:tc>
              </a:tr>
              <a:tr h="180000">
                <a:tc>
                  <a:txBody>
                    <a:bodyPr/>
                    <a:lstStyle/>
                    <a:p>
                      <a:pPr algn="ctr">
                        <a:spcAft>
                          <a:spcPts val="0"/>
                        </a:spcAft>
                      </a:pPr>
                      <a:r>
                        <a:rPr lang="ja-JP" sz="950" kern="100" dirty="0">
                          <a:effectLst/>
                          <a:latin typeface="ＭＳ Ｐゴシック" panose="020B0600070205080204" pitchFamily="50" charset="-128"/>
                          <a:ea typeface="ＭＳ Ｐゴシック" panose="020B0600070205080204" pitchFamily="50" charset="-128"/>
                        </a:rPr>
                        <a:t>山口県</a:t>
                      </a:r>
                      <a:r>
                        <a:rPr lang="ja-JP" sz="950" kern="100" dirty="0" smtClean="0">
                          <a:effectLst/>
                          <a:latin typeface="ＭＳ Ｐゴシック" panose="020B0600070205080204" pitchFamily="50" charset="-128"/>
                          <a:ea typeface="ＭＳ Ｐゴシック" panose="020B0600070205080204" pitchFamily="50" charset="-128"/>
                        </a:rPr>
                        <a:t>（</a:t>
                      </a:r>
                      <a:r>
                        <a:rPr lang="en-US" altLang="ja-JP" sz="950" kern="100" dirty="0" smtClean="0">
                          <a:effectLst/>
                          <a:latin typeface="ＭＳ Ｐゴシック" panose="020B0600070205080204" pitchFamily="50" charset="-128"/>
                          <a:ea typeface="ＭＳ Ｐゴシック" panose="020B0600070205080204" pitchFamily="50" charset="-128"/>
                        </a:rPr>
                        <a:t>19</a:t>
                      </a:r>
                      <a:r>
                        <a:rPr lang="ja-JP" sz="950" kern="100" dirty="0" smtClean="0">
                          <a:effectLst/>
                          <a:latin typeface="ＭＳ Ｐゴシック" panose="020B0600070205080204" pitchFamily="50" charset="-128"/>
                          <a:ea typeface="ＭＳ Ｐゴシック" panose="020B0600070205080204" pitchFamily="50" charset="-128"/>
                        </a:rPr>
                        <a:t>）</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just">
                        <a:spcAft>
                          <a:spcPts val="0"/>
                        </a:spcAft>
                      </a:pPr>
                      <a:r>
                        <a:rPr lang="ja-JP" altLang="en-US" sz="950" kern="100" dirty="0" smtClean="0">
                          <a:effectLst/>
                          <a:latin typeface="ＭＳ Ｐゴシック" panose="020B0600070205080204" pitchFamily="50" charset="-128"/>
                          <a:ea typeface="ＭＳ Ｐゴシック" panose="020B0600070205080204" pitchFamily="50" charset="-128"/>
                        </a:rPr>
                        <a:t>下関市、</a:t>
                      </a:r>
                      <a:r>
                        <a:rPr lang="ja-JP" sz="950" kern="100" dirty="0" smtClean="0">
                          <a:effectLst/>
                          <a:latin typeface="ＭＳ Ｐゴシック" panose="020B0600070205080204" pitchFamily="50" charset="-128"/>
                          <a:ea typeface="ＭＳ Ｐゴシック" panose="020B0600070205080204" pitchFamily="50" charset="-128"/>
                        </a:rPr>
                        <a:t>宇部市</a:t>
                      </a:r>
                      <a:r>
                        <a:rPr lang="ja-JP" sz="950" kern="100" dirty="0">
                          <a:effectLst/>
                          <a:latin typeface="ＭＳ Ｐゴシック" panose="020B0600070205080204" pitchFamily="50" charset="-128"/>
                          <a:ea typeface="ＭＳ Ｐゴシック" panose="020B0600070205080204" pitchFamily="50" charset="-128"/>
                        </a:rPr>
                        <a:t>、山口市、下松市、</a:t>
                      </a:r>
                      <a:r>
                        <a:rPr lang="ja-JP" sz="950" kern="100" dirty="0" smtClean="0">
                          <a:effectLst/>
                          <a:latin typeface="ＭＳ Ｐゴシック" panose="020B0600070205080204" pitchFamily="50" charset="-128"/>
                          <a:ea typeface="ＭＳ Ｐゴシック" panose="020B0600070205080204" pitchFamily="50" charset="-128"/>
                        </a:rPr>
                        <a:t>岩国市</a:t>
                      </a:r>
                      <a:r>
                        <a:rPr lang="ja-JP" altLang="en-US" sz="950" kern="100" dirty="0" smtClean="0">
                          <a:effectLst/>
                          <a:latin typeface="ＭＳ Ｐゴシック" panose="020B0600070205080204" pitchFamily="50" charset="-128"/>
                          <a:ea typeface="ＭＳ Ｐゴシック" panose="020B0600070205080204" pitchFamily="50" charset="-128"/>
                        </a:rPr>
                        <a:t>、光市、長門市</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r" fontAlgn="ctr"/>
                      <a:r>
                        <a:rPr lang="en-US" altLang="ja-JP" sz="1050" b="0" i="0" u="none" strike="noStrike">
                          <a:effectLst/>
                          <a:latin typeface="ＭＳ Ｐゴシック" panose="020B0600070205080204" pitchFamily="50" charset="-128"/>
                          <a:ea typeface="ＭＳ Ｐゴシック" panose="020B0600070205080204" pitchFamily="50" charset="-128"/>
                        </a:rPr>
                        <a:t>37%</a:t>
                      </a:r>
                    </a:p>
                  </a:txBody>
                  <a:tcPr marL="0" marR="0" marT="0" marB="0" anchor="ctr"/>
                </a:tc>
              </a:tr>
              <a:tr h="180000">
                <a:tc>
                  <a:txBody>
                    <a:bodyPr/>
                    <a:lstStyle/>
                    <a:p>
                      <a:pPr algn="ctr">
                        <a:spcAft>
                          <a:spcPts val="0"/>
                        </a:spcAft>
                      </a:pPr>
                      <a:r>
                        <a:rPr lang="ja-JP" sz="950" kern="100" dirty="0">
                          <a:effectLst/>
                          <a:latin typeface="ＭＳ Ｐゴシック" panose="020B0600070205080204" pitchFamily="50" charset="-128"/>
                          <a:ea typeface="ＭＳ Ｐゴシック" panose="020B0600070205080204" pitchFamily="50" charset="-128"/>
                        </a:rPr>
                        <a:t>徳島県</a:t>
                      </a:r>
                      <a:r>
                        <a:rPr lang="ja-JP" sz="950" kern="100" dirty="0" smtClean="0">
                          <a:effectLst/>
                          <a:latin typeface="ＭＳ Ｐゴシック" panose="020B0600070205080204" pitchFamily="50" charset="-128"/>
                          <a:ea typeface="ＭＳ Ｐゴシック" panose="020B0600070205080204" pitchFamily="50" charset="-128"/>
                        </a:rPr>
                        <a:t>（</a:t>
                      </a:r>
                      <a:r>
                        <a:rPr lang="en-US" altLang="ja-JP" sz="950" kern="100" dirty="0" smtClean="0">
                          <a:effectLst/>
                          <a:latin typeface="ＭＳ Ｐゴシック" panose="020B0600070205080204" pitchFamily="50" charset="-128"/>
                          <a:ea typeface="ＭＳ Ｐゴシック" panose="020B0600070205080204" pitchFamily="50" charset="-128"/>
                        </a:rPr>
                        <a:t>24</a:t>
                      </a:r>
                      <a:r>
                        <a:rPr lang="ja-JP" sz="950" kern="100" dirty="0" smtClean="0">
                          <a:effectLst/>
                          <a:latin typeface="ＭＳ Ｐゴシック" panose="020B0600070205080204" pitchFamily="50" charset="-128"/>
                          <a:ea typeface="ＭＳ Ｐゴシック" panose="020B0600070205080204" pitchFamily="50" charset="-128"/>
                        </a:rPr>
                        <a:t>）</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just">
                        <a:spcAft>
                          <a:spcPts val="0"/>
                        </a:spcAft>
                      </a:pPr>
                      <a:r>
                        <a:rPr lang="ja-JP" sz="950" kern="100" dirty="0" smtClean="0">
                          <a:effectLst/>
                          <a:latin typeface="ＭＳ Ｐゴシック" panose="020B0600070205080204" pitchFamily="50" charset="-128"/>
                          <a:ea typeface="ＭＳ Ｐゴシック" panose="020B0600070205080204" pitchFamily="50" charset="-128"/>
                        </a:rPr>
                        <a:t>徳島市</a:t>
                      </a:r>
                      <a:r>
                        <a:rPr lang="ja-JP" sz="950" kern="100" dirty="0">
                          <a:effectLst/>
                          <a:latin typeface="ＭＳ Ｐゴシック" panose="020B0600070205080204" pitchFamily="50" charset="-128"/>
                          <a:ea typeface="ＭＳ Ｐゴシック" panose="020B0600070205080204" pitchFamily="50" charset="-128"/>
                        </a:rPr>
                        <a:t>、鳴門市、小松島市、吉野川市、</a:t>
                      </a:r>
                      <a:r>
                        <a:rPr lang="ja-JP" sz="950" kern="100" dirty="0" smtClean="0">
                          <a:effectLst/>
                          <a:latin typeface="ＭＳ Ｐゴシック" panose="020B0600070205080204" pitchFamily="50" charset="-128"/>
                          <a:ea typeface="ＭＳ Ｐゴシック" panose="020B0600070205080204" pitchFamily="50" charset="-128"/>
                        </a:rPr>
                        <a:t>勝浦町</a:t>
                      </a:r>
                      <a:r>
                        <a:rPr lang="ja-JP" altLang="en-US" sz="950" kern="100" dirty="0" smtClean="0">
                          <a:effectLst/>
                          <a:latin typeface="ＭＳ Ｐゴシック" panose="020B0600070205080204" pitchFamily="50" charset="-128"/>
                          <a:ea typeface="ＭＳ Ｐゴシック" panose="020B0600070205080204" pitchFamily="50" charset="-128"/>
                        </a:rPr>
                        <a:t>、上勝町</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r" fontAlgn="ctr"/>
                      <a:r>
                        <a:rPr lang="en-US" altLang="ja-JP" sz="1050" b="0" i="0" u="none" strike="noStrike" dirty="0">
                          <a:effectLst/>
                          <a:latin typeface="ＭＳ Ｐゴシック" panose="020B0600070205080204" pitchFamily="50" charset="-128"/>
                          <a:ea typeface="ＭＳ Ｐゴシック" panose="020B0600070205080204" pitchFamily="50" charset="-128"/>
                        </a:rPr>
                        <a:t>25%</a:t>
                      </a:r>
                    </a:p>
                  </a:txBody>
                  <a:tcPr marL="0" marR="0" marT="0" marB="0" anchor="ctr"/>
                </a:tc>
              </a:tr>
              <a:tr h="180000">
                <a:tc>
                  <a:txBody>
                    <a:bodyPr/>
                    <a:lstStyle/>
                    <a:p>
                      <a:pPr algn="ctr">
                        <a:spcAft>
                          <a:spcPts val="0"/>
                        </a:spcAft>
                      </a:pPr>
                      <a:r>
                        <a:rPr lang="ja-JP" sz="950" kern="100" dirty="0">
                          <a:effectLst/>
                          <a:latin typeface="ＭＳ Ｐゴシック" panose="020B0600070205080204" pitchFamily="50" charset="-128"/>
                          <a:ea typeface="ＭＳ Ｐゴシック" panose="020B0600070205080204" pitchFamily="50" charset="-128"/>
                        </a:rPr>
                        <a:t>香川県</a:t>
                      </a:r>
                      <a:r>
                        <a:rPr lang="ja-JP" sz="950" kern="100" dirty="0" smtClean="0">
                          <a:effectLst/>
                          <a:latin typeface="ＭＳ Ｐゴシック" panose="020B0600070205080204" pitchFamily="50" charset="-128"/>
                          <a:ea typeface="ＭＳ Ｐゴシック" panose="020B0600070205080204" pitchFamily="50" charset="-128"/>
                        </a:rPr>
                        <a:t>（</a:t>
                      </a:r>
                      <a:r>
                        <a:rPr lang="en-US" altLang="ja-JP" sz="950" kern="100" dirty="0" smtClean="0">
                          <a:effectLst/>
                          <a:latin typeface="ＭＳ Ｐゴシック" panose="020B0600070205080204" pitchFamily="50" charset="-128"/>
                          <a:ea typeface="ＭＳ Ｐゴシック" panose="020B0600070205080204" pitchFamily="50" charset="-128"/>
                        </a:rPr>
                        <a:t>17</a:t>
                      </a:r>
                      <a:r>
                        <a:rPr lang="ja-JP" sz="950" kern="100" dirty="0" smtClean="0">
                          <a:effectLst/>
                          <a:latin typeface="ＭＳ Ｐゴシック" panose="020B0600070205080204" pitchFamily="50" charset="-128"/>
                          <a:ea typeface="ＭＳ Ｐゴシック" panose="020B0600070205080204" pitchFamily="50" charset="-128"/>
                        </a:rPr>
                        <a:t>）</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just">
                        <a:spcAft>
                          <a:spcPts val="0"/>
                        </a:spcAft>
                      </a:pPr>
                      <a:r>
                        <a:rPr lang="ja-JP" sz="950" kern="100" dirty="0" smtClean="0">
                          <a:effectLst/>
                          <a:latin typeface="ＭＳ Ｐゴシック" panose="020B0600070205080204" pitchFamily="50" charset="-128"/>
                          <a:ea typeface="ＭＳ Ｐゴシック" panose="020B0600070205080204" pitchFamily="50" charset="-128"/>
                        </a:rPr>
                        <a:t>高松市、</a:t>
                      </a:r>
                      <a:r>
                        <a:rPr lang="ja-JP" altLang="en-US" sz="950" kern="100" dirty="0" smtClean="0">
                          <a:effectLst/>
                          <a:latin typeface="ＭＳ Ｐゴシック" panose="020B0600070205080204" pitchFamily="50" charset="-128"/>
                          <a:ea typeface="ＭＳ Ｐゴシック" panose="020B0600070205080204" pitchFamily="50" charset="-128"/>
                        </a:rPr>
                        <a:t>丸亀市、善通寺市、観音寺市、</a:t>
                      </a:r>
                      <a:r>
                        <a:rPr lang="ja-JP" sz="950" kern="100" dirty="0" smtClean="0">
                          <a:effectLst/>
                          <a:latin typeface="ＭＳ Ｐゴシック" panose="020B0600070205080204" pitchFamily="50" charset="-128"/>
                          <a:ea typeface="ＭＳ Ｐゴシック" panose="020B0600070205080204" pitchFamily="50" charset="-128"/>
                        </a:rPr>
                        <a:t>東かがわ</a:t>
                      </a:r>
                      <a:r>
                        <a:rPr lang="ja-JP" sz="950" kern="100" dirty="0">
                          <a:effectLst/>
                          <a:latin typeface="ＭＳ Ｐゴシック" panose="020B0600070205080204" pitchFamily="50" charset="-128"/>
                          <a:ea typeface="ＭＳ Ｐゴシック" panose="020B0600070205080204" pitchFamily="50" charset="-128"/>
                        </a:rPr>
                        <a:t>市、三豊市</a:t>
                      </a:r>
                      <a:r>
                        <a:rPr lang="ja-JP" sz="950" kern="100" dirty="0" smtClean="0">
                          <a:effectLst/>
                          <a:latin typeface="ＭＳ Ｐゴシック" panose="020B0600070205080204" pitchFamily="50" charset="-128"/>
                          <a:ea typeface="ＭＳ Ｐゴシック" panose="020B0600070205080204" pitchFamily="50" charset="-128"/>
                        </a:rPr>
                        <a:t>、</a:t>
                      </a:r>
                      <a:r>
                        <a:rPr lang="ja-JP" altLang="en-US" sz="950" kern="100" dirty="0" smtClean="0">
                          <a:effectLst/>
                          <a:latin typeface="ＭＳ Ｐゴシック" panose="020B0600070205080204" pitchFamily="50" charset="-128"/>
                          <a:ea typeface="ＭＳ Ｐゴシック" panose="020B0600070205080204" pitchFamily="50" charset="-128"/>
                        </a:rPr>
                        <a:t>小豆島町、</a:t>
                      </a:r>
                      <a:r>
                        <a:rPr lang="ja-JP" sz="950" kern="100" dirty="0" smtClean="0">
                          <a:effectLst/>
                          <a:latin typeface="ＭＳ Ｐゴシック" panose="020B0600070205080204" pitchFamily="50" charset="-128"/>
                          <a:ea typeface="ＭＳ Ｐゴシック" panose="020B0600070205080204" pitchFamily="50" charset="-128"/>
                        </a:rPr>
                        <a:t>三木町</a:t>
                      </a:r>
                      <a:r>
                        <a:rPr lang="ja-JP" altLang="en-US" sz="950" kern="100" dirty="0" smtClean="0">
                          <a:effectLst/>
                          <a:latin typeface="ＭＳ Ｐゴシック" panose="020B0600070205080204" pitchFamily="50" charset="-128"/>
                          <a:ea typeface="ＭＳ Ｐゴシック" panose="020B0600070205080204" pitchFamily="50" charset="-128"/>
                        </a:rPr>
                        <a:t>、宇多津町、多度津町</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r" fontAlgn="ctr"/>
                      <a:r>
                        <a:rPr lang="en-US" altLang="ja-JP" sz="1050" b="0" i="0" u="none" strike="noStrike" dirty="0" smtClean="0">
                          <a:effectLst/>
                          <a:latin typeface="ＭＳ Ｐゴシック" panose="020B0600070205080204" pitchFamily="50" charset="-128"/>
                          <a:ea typeface="ＭＳ Ｐゴシック" panose="020B0600070205080204" pitchFamily="50" charset="-128"/>
                        </a:rPr>
                        <a:t>59%</a:t>
                      </a:r>
                      <a:endParaRPr lang="en-US" altLang="ja-JP" sz="105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tc>
              </a:tr>
              <a:tr h="360000">
                <a:tc>
                  <a:txBody>
                    <a:bodyPr/>
                    <a:lstStyle/>
                    <a:p>
                      <a:pPr algn="ctr">
                        <a:spcAft>
                          <a:spcPts val="0"/>
                        </a:spcAft>
                      </a:pPr>
                      <a:r>
                        <a:rPr lang="ja-JP" sz="950" kern="100" dirty="0">
                          <a:effectLst/>
                          <a:latin typeface="ＭＳ Ｐゴシック" panose="020B0600070205080204" pitchFamily="50" charset="-128"/>
                          <a:ea typeface="ＭＳ Ｐゴシック" panose="020B0600070205080204" pitchFamily="50" charset="-128"/>
                        </a:rPr>
                        <a:t>愛媛県</a:t>
                      </a:r>
                      <a:r>
                        <a:rPr lang="ja-JP" sz="950" kern="100" dirty="0" smtClean="0">
                          <a:effectLst/>
                          <a:latin typeface="ＭＳ Ｐゴシック" panose="020B0600070205080204" pitchFamily="50" charset="-128"/>
                          <a:ea typeface="ＭＳ Ｐゴシック" panose="020B0600070205080204" pitchFamily="50" charset="-128"/>
                        </a:rPr>
                        <a:t>（</a:t>
                      </a:r>
                      <a:r>
                        <a:rPr lang="en-US" altLang="ja-JP" sz="950" kern="100" dirty="0" smtClean="0">
                          <a:effectLst/>
                          <a:latin typeface="ＭＳ Ｐゴシック" panose="020B0600070205080204" pitchFamily="50" charset="-128"/>
                          <a:ea typeface="ＭＳ Ｐゴシック" panose="020B0600070205080204" pitchFamily="50" charset="-128"/>
                        </a:rPr>
                        <a:t>20</a:t>
                      </a:r>
                      <a:r>
                        <a:rPr lang="ja-JP" sz="950" kern="100" dirty="0" smtClean="0">
                          <a:effectLst/>
                          <a:latin typeface="ＭＳ Ｐゴシック" panose="020B0600070205080204" pitchFamily="50" charset="-128"/>
                          <a:ea typeface="ＭＳ Ｐゴシック" panose="020B0600070205080204" pitchFamily="50" charset="-128"/>
                        </a:rPr>
                        <a:t>）</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just">
                        <a:spcAft>
                          <a:spcPts val="0"/>
                        </a:spcAft>
                      </a:pPr>
                      <a:r>
                        <a:rPr lang="ja-JP" sz="950" kern="100" dirty="0" smtClean="0">
                          <a:effectLst/>
                          <a:latin typeface="ＭＳ Ｐゴシック" panose="020B0600070205080204" pitchFamily="50" charset="-128"/>
                          <a:ea typeface="ＭＳ Ｐゴシック" panose="020B0600070205080204" pitchFamily="50" charset="-128"/>
                        </a:rPr>
                        <a:t>松山市、</a:t>
                      </a:r>
                      <a:r>
                        <a:rPr lang="ja-JP" altLang="en-US" sz="950" kern="100" dirty="0" smtClean="0">
                          <a:effectLst/>
                          <a:latin typeface="ＭＳ Ｐゴシック" panose="020B0600070205080204" pitchFamily="50" charset="-128"/>
                          <a:ea typeface="ＭＳ Ｐゴシック" panose="020B0600070205080204" pitchFamily="50" charset="-128"/>
                        </a:rPr>
                        <a:t>今治市、宇和島市、八幡浜市、新居浜市、西条市、大洲市、伊予市、四国中央市、西予市、東温市、上島町、</a:t>
                      </a:r>
                      <a:r>
                        <a:rPr lang="ja-JP" sz="950" kern="100" dirty="0" smtClean="0">
                          <a:effectLst/>
                          <a:latin typeface="ＭＳ Ｐゴシック" panose="020B0600070205080204" pitchFamily="50" charset="-128"/>
                          <a:ea typeface="ＭＳ Ｐゴシック" panose="020B0600070205080204" pitchFamily="50" charset="-128"/>
                        </a:rPr>
                        <a:t>久万高原町</a:t>
                      </a:r>
                      <a:r>
                        <a:rPr lang="ja-JP" altLang="en-US" sz="950" kern="100" dirty="0" smtClean="0">
                          <a:effectLst/>
                          <a:latin typeface="ＭＳ Ｐゴシック" panose="020B0600070205080204" pitchFamily="50" charset="-128"/>
                          <a:ea typeface="ＭＳ Ｐゴシック" panose="020B0600070205080204" pitchFamily="50" charset="-128"/>
                        </a:rPr>
                        <a:t>、松前町、砥部町、内子町、伊方町、松野町、鬼北町、愛南町</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r" fontAlgn="ctr"/>
                      <a:r>
                        <a:rPr lang="en-US" altLang="ja-JP" sz="1050" b="0" i="0" u="none" strike="noStrike" dirty="0">
                          <a:effectLst/>
                          <a:latin typeface="ＭＳ Ｐゴシック" panose="020B0600070205080204" pitchFamily="50" charset="-128"/>
                          <a:ea typeface="ＭＳ Ｐゴシック" panose="020B0600070205080204" pitchFamily="50" charset="-128"/>
                        </a:rPr>
                        <a:t>100%</a:t>
                      </a:r>
                    </a:p>
                  </a:txBody>
                  <a:tcPr marL="0" marR="0" marT="0" marB="0" anchor="ctr"/>
                </a:tc>
              </a:tr>
              <a:tr h="180000">
                <a:tc>
                  <a:txBody>
                    <a:bodyPr/>
                    <a:lstStyle/>
                    <a:p>
                      <a:pPr algn="ctr">
                        <a:spcAft>
                          <a:spcPts val="0"/>
                        </a:spcAft>
                      </a:pPr>
                      <a:r>
                        <a:rPr lang="ja-JP" sz="950" kern="100" dirty="0">
                          <a:effectLst/>
                          <a:latin typeface="ＭＳ Ｐゴシック" panose="020B0600070205080204" pitchFamily="50" charset="-128"/>
                          <a:ea typeface="ＭＳ Ｐゴシック" panose="020B0600070205080204" pitchFamily="50" charset="-128"/>
                        </a:rPr>
                        <a:t>高知県</a:t>
                      </a:r>
                      <a:r>
                        <a:rPr lang="ja-JP" sz="950" kern="100" dirty="0" smtClean="0">
                          <a:effectLst/>
                          <a:latin typeface="ＭＳ Ｐゴシック" panose="020B0600070205080204" pitchFamily="50" charset="-128"/>
                          <a:ea typeface="ＭＳ Ｐゴシック" panose="020B0600070205080204" pitchFamily="50" charset="-128"/>
                        </a:rPr>
                        <a:t>（</a:t>
                      </a:r>
                      <a:r>
                        <a:rPr lang="en-US" altLang="ja-JP" sz="950" kern="100" dirty="0" smtClean="0">
                          <a:effectLst/>
                          <a:latin typeface="ＭＳ Ｐゴシック" panose="020B0600070205080204" pitchFamily="50" charset="-128"/>
                          <a:ea typeface="ＭＳ Ｐゴシック" panose="020B0600070205080204" pitchFamily="50" charset="-128"/>
                        </a:rPr>
                        <a:t>34</a:t>
                      </a:r>
                      <a:r>
                        <a:rPr lang="ja-JP" sz="950" kern="100" dirty="0" smtClean="0">
                          <a:effectLst/>
                          <a:latin typeface="ＭＳ Ｐゴシック" panose="020B0600070205080204" pitchFamily="50" charset="-128"/>
                          <a:ea typeface="ＭＳ Ｐゴシック" panose="020B0600070205080204" pitchFamily="50" charset="-128"/>
                        </a:rPr>
                        <a:t>）</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just">
                        <a:spcAft>
                          <a:spcPts val="0"/>
                        </a:spcAft>
                      </a:pPr>
                      <a:r>
                        <a:rPr lang="ja-JP" sz="950" kern="100" dirty="0" smtClean="0">
                          <a:effectLst/>
                          <a:latin typeface="ＭＳ Ｐゴシック" panose="020B0600070205080204" pitchFamily="50" charset="-128"/>
                          <a:ea typeface="ＭＳ Ｐゴシック" panose="020B0600070205080204" pitchFamily="50" charset="-128"/>
                        </a:rPr>
                        <a:t>南国市</a:t>
                      </a:r>
                      <a:r>
                        <a:rPr lang="ja-JP" sz="950" kern="100" dirty="0">
                          <a:effectLst/>
                          <a:latin typeface="ＭＳ Ｐゴシック" panose="020B0600070205080204" pitchFamily="50" charset="-128"/>
                          <a:ea typeface="ＭＳ Ｐゴシック" panose="020B0600070205080204" pitchFamily="50" charset="-128"/>
                        </a:rPr>
                        <a:t>、須崎市</a:t>
                      </a:r>
                      <a:r>
                        <a:rPr lang="ja-JP" sz="950" kern="100" dirty="0" smtClean="0">
                          <a:effectLst/>
                          <a:latin typeface="ＭＳ Ｐゴシック" panose="020B0600070205080204" pitchFamily="50" charset="-128"/>
                          <a:ea typeface="ＭＳ Ｐゴシック" panose="020B0600070205080204" pitchFamily="50" charset="-128"/>
                        </a:rPr>
                        <a:t>、</a:t>
                      </a:r>
                      <a:r>
                        <a:rPr lang="ja-JP" altLang="en-US" sz="950" kern="100" dirty="0" smtClean="0">
                          <a:effectLst/>
                          <a:latin typeface="ＭＳ Ｐゴシック" panose="020B0600070205080204" pitchFamily="50" charset="-128"/>
                          <a:ea typeface="ＭＳ Ｐゴシック" panose="020B0600070205080204" pitchFamily="50" charset="-128"/>
                        </a:rPr>
                        <a:t>香美市、</a:t>
                      </a:r>
                      <a:r>
                        <a:rPr lang="ja-JP" sz="950" kern="100" dirty="0" smtClean="0">
                          <a:effectLst/>
                          <a:latin typeface="ＭＳ Ｐゴシック" panose="020B0600070205080204" pitchFamily="50" charset="-128"/>
                          <a:ea typeface="ＭＳ Ｐゴシック" panose="020B0600070205080204" pitchFamily="50" charset="-128"/>
                        </a:rPr>
                        <a:t>田野町、</a:t>
                      </a:r>
                      <a:r>
                        <a:rPr lang="ja-JP" altLang="en-US" sz="950" kern="100" dirty="0" smtClean="0">
                          <a:effectLst/>
                          <a:latin typeface="ＭＳ Ｐゴシック" panose="020B0600070205080204" pitchFamily="50" charset="-128"/>
                          <a:ea typeface="ＭＳ Ｐゴシック" panose="020B0600070205080204" pitchFamily="50" charset="-128"/>
                        </a:rPr>
                        <a:t>芸西村、</a:t>
                      </a:r>
                      <a:r>
                        <a:rPr lang="ja-JP" sz="950" kern="100" dirty="0" smtClean="0">
                          <a:effectLst/>
                          <a:latin typeface="ＭＳ Ｐゴシック" panose="020B0600070205080204" pitchFamily="50" charset="-128"/>
                          <a:ea typeface="ＭＳ Ｐゴシック" panose="020B0600070205080204" pitchFamily="50" charset="-128"/>
                        </a:rPr>
                        <a:t>大豊町、</a:t>
                      </a:r>
                      <a:r>
                        <a:rPr lang="ja-JP" altLang="en-US" sz="950" kern="100" dirty="0" smtClean="0">
                          <a:effectLst/>
                          <a:latin typeface="ＭＳ Ｐゴシック" panose="020B0600070205080204" pitchFamily="50" charset="-128"/>
                          <a:ea typeface="ＭＳ Ｐゴシック" panose="020B0600070205080204" pitchFamily="50" charset="-128"/>
                        </a:rPr>
                        <a:t>土佐町、仁淀川町、</a:t>
                      </a:r>
                      <a:r>
                        <a:rPr lang="ja-JP" sz="950" kern="100" dirty="0" smtClean="0">
                          <a:effectLst/>
                          <a:latin typeface="ＭＳ Ｐゴシック" panose="020B0600070205080204" pitchFamily="50" charset="-128"/>
                          <a:ea typeface="ＭＳ Ｐゴシック" panose="020B0600070205080204" pitchFamily="50" charset="-128"/>
                        </a:rPr>
                        <a:t>中土佐町</a:t>
                      </a:r>
                      <a:r>
                        <a:rPr lang="ja-JP" sz="950" kern="100" dirty="0">
                          <a:effectLst/>
                          <a:latin typeface="ＭＳ Ｐゴシック" panose="020B0600070205080204" pitchFamily="50" charset="-128"/>
                          <a:ea typeface="ＭＳ Ｐゴシック" panose="020B0600070205080204" pitchFamily="50" charset="-128"/>
                        </a:rPr>
                        <a:t>、三原村</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r" fontAlgn="ctr"/>
                      <a:r>
                        <a:rPr lang="en-US" altLang="ja-JP" sz="1050" b="0" i="0" u="none" strike="noStrike" dirty="0" smtClean="0">
                          <a:effectLst/>
                          <a:latin typeface="ＭＳ Ｐゴシック" panose="020B0600070205080204" pitchFamily="50" charset="-128"/>
                          <a:ea typeface="ＭＳ Ｐゴシック" panose="020B0600070205080204" pitchFamily="50" charset="-128"/>
                        </a:rPr>
                        <a:t>29%</a:t>
                      </a:r>
                      <a:endParaRPr lang="en-US" altLang="ja-JP" sz="105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tc>
              </a:tr>
              <a:tr h="180000">
                <a:tc>
                  <a:txBody>
                    <a:bodyPr/>
                    <a:lstStyle/>
                    <a:p>
                      <a:pPr algn="ctr">
                        <a:spcAft>
                          <a:spcPts val="0"/>
                        </a:spcAft>
                      </a:pPr>
                      <a:r>
                        <a:rPr lang="ja-JP" sz="950" kern="100" dirty="0">
                          <a:effectLst/>
                          <a:latin typeface="ＭＳ Ｐゴシック" panose="020B0600070205080204" pitchFamily="50" charset="-128"/>
                          <a:ea typeface="ＭＳ Ｐゴシック" panose="020B0600070205080204" pitchFamily="50" charset="-128"/>
                        </a:rPr>
                        <a:t>福岡県</a:t>
                      </a:r>
                      <a:r>
                        <a:rPr lang="ja-JP" sz="950" kern="100" dirty="0" smtClean="0">
                          <a:effectLst/>
                          <a:latin typeface="ＭＳ Ｐゴシック" panose="020B0600070205080204" pitchFamily="50" charset="-128"/>
                          <a:ea typeface="ＭＳ Ｐゴシック" panose="020B0600070205080204" pitchFamily="50" charset="-128"/>
                        </a:rPr>
                        <a:t>（</a:t>
                      </a:r>
                      <a:r>
                        <a:rPr lang="en-US" altLang="ja-JP" sz="950" kern="100" dirty="0" smtClean="0">
                          <a:effectLst/>
                          <a:latin typeface="ＭＳ Ｐゴシック" panose="020B0600070205080204" pitchFamily="50" charset="-128"/>
                          <a:ea typeface="ＭＳ Ｐゴシック" panose="020B0600070205080204" pitchFamily="50" charset="-128"/>
                        </a:rPr>
                        <a:t>60</a:t>
                      </a:r>
                      <a:r>
                        <a:rPr lang="ja-JP" sz="950" kern="100" dirty="0" smtClean="0">
                          <a:effectLst/>
                          <a:latin typeface="ＭＳ Ｐゴシック" panose="020B0600070205080204" pitchFamily="50" charset="-128"/>
                          <a:ea typeface="ＭＳ Ｐゴシック" panose="020B0600070205080204" pitchFamily="50" charset="-128"/>
                        </a:rPr>
                        <a:t>）</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just">
                        <a:spcAft>
                          <a:spcPts val="0"/>
                        </a:spcAft>
                      </a:pPr>
                      <a:r>
                        <a:rPr lang="ja-JP" sz="950" kern="100" dirty="0" smtClean="0">
                          <a:effectLst/>
                          <a:latin typeface="ＭＳ Ｐゴシック" panose="020B0600070205080204" pitchFamily="50" charset="-128"/>
                          <a:ea typeface="ＭＳ Ｐゴシック" panose="020B0600070205080204" pitchFamily="50" charset="-128"/>
                        </a:rPr>
                        <a:t>柳川市</a:t>
                      </a:r>
                      <a:r>
                        <a:rPr lang="ja-JP" sz="950" kern="100" dirty="0">
                          <a:effectLst/>
                          <a:latin typeface="ＭＳ Ｐゴシック" panose="020B0600070205080204" pitchFamily="50" charset="-128"/>
                          <a:ea typeface="ＭＳ Ｐゴシック" panose="020B0600070205080204" pitchFamily="50" charset="-128"/>
                        </a:rPr>
                        <a:t>、八女市、大川市</a:t>
                      </a:r>
                      <a:r>
                        <a:rPr lang="ja-JP" sz="950" kern="100" dirty="0" smtClean="0">
                          <a:effectLst/>
                          <a:latin typeface="ＭＳ Ｐゴシック" panose="020B0600070205080204" pitchFamily="50" charset="-128"/>
                          <a:ea typeface="ＭＳ Ｐゴシック" panose="020B0600070205080204" pitchFamily="50" charset="-128"/>
                        </a:rPr>
                        <a:t>、</a:t>
                      </a:r>
                      <a:r>
                        <a:rPr lang="ja-JP" altLang="en-US" sz="950" kern="100" dirty="0" smtClean="0">
                          <a:effectLst/>
                          <a:latin typeface="ＭＳ Ｐゴシック" panose="020B0600070205080204" pitchFamily="50" charset="-128"/>
                          <a:ea typeface="ＭＳ Ｐゴシック" panose="020B0600070205080204" pitchFamily="50" charset="-128"/>
                        </a:rPr>
                        <a:t>筑紫野市、</a:t>
                      </a:r>
                      <a:r>
                        <a:rPr lang="ja-JP" sz="950" kern="100" dirty="0" smtClean="0">
                          <a:effectLst/>
                          <a:latin typeface="ＭＳ Ｐゴシック" panose="020B0600070205080204" pitchFamily="50" charset="-128"/>
                          <a:ea typeface="ＭＳ Ｐゴシック" panose="020B0600070205080204" pitchFamily="50" charset="-128"/>
                        </a:rPr>
                        <a:t>宗像市</a:t>
                      </a:r>
                      <a:r>
                        <a:rPr lang="ja-JP" sz="950" kern="100" dirty="0">
                          <a:effectLst/>
                          <a:latin typeface="ＭＳ Ｐゴシック" panose="020B0600070205080204" pitchFamily="50" charset="-128"/>
                          <a:ea typeface="ＭＳ Ｐゴシック" panose="020B0600070205080204" pitchFamily="50" charset="-128"/>
                        </a:rPr>
                        <a:t>、</a:t>
                      </a:r>
                      <a:r>
                        <a:rPr lang="ja-JP" sz="950" kern="100" dirty="0" smtClean="0">
                          <a:effectLst/>
                          <a:latin typeface="ＭＳ Ｐゴシック" panose="020B0600070205080204" pitchFamily="50" charset="-128"/>
                          <a:ea typeface="ＭＳ Ｐゴシック" panose="020B0600070205080204" pitchFamily="50" charset="-128"/>
                        </a:rPr>
                        <a:t>広川町</a:t>
                      </a:r>
                      <a:r>
                        <a:rPr lang="ja-JP" altLang="en-US" sz="950" kern="100" dirty="0" smtClean="0">
                          <a:effectLst/>
                          <a:latin typeface="ＭＳ Ｐゴシック" panose="020B0600070205080204" pitchFamily="50" charset="-128"/>
                          <a:ea typeface="ＭＳ Ｐゴシック" panose="020B0600070205080204" pitchFamily="50" charset="-128"/>
                        </a:rPr>
                        <a:t>、川崎町、福智町</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r" fontAlgn="ctr"/>
                      <a:r>
                        <a:rPr lang="en-US" altLang="ja-JP" sz="1050" b="0" i="0" u="none" strike="noStrike" dirty="0" smtClean="0">
                          <a:effectLst/>
                          <a:latin typeface="ＭＳ Ｐゴシック" panose="020B0600070205080204" pitchFamily="50" charset="-128"/>
                          <a:ea typeface="ＭＳ Ｐゴシック" panose="020B0600070205080204" pitchFamily="50" charset="-128"/>
                        </a:rPr>
                        <a:t>13%</a:t>
                      </a:r>
                      <a:endParaRPr lang="en-US" altLang="ja-JP" sz="105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tc>
              </a:tr>
              <a:tr h="180000">
                <a:tc>
                  <a:txBody>
                    <a:bodyPr/>
                    <a:lstStyle/>
                    <a:p>
                      <a:pPr algn="ctr">
                        <a:spcAft>
                          <a:spcPts val="0"/>
                        </a:spcAft>
                      </a:pPr>
                      <a:r>
                        <a:rPr lang="ja-JP" sz="950" kern="100" dirty="0">
                          <a:effectLst/>
                          <a:latin typeface="ＭＳ Ｐゴシック" panose="020B0600070205080204" pitchFamily="50" charset="-128"/>
                          <a:ea typeface="ＭＳ Ｐゴシック" panose="020B0600070205080204" pitchFamily="50" charset="-128"/>
                        </a:rPr>
                        <a:t>佐賀県</a:t>
                      </a:r>
                      <a:r>
                        <a:rPr lang="ja-JP" sz="950" kern="100" dirty="0" smtClean="0">
                          <a:effectLst/>
                          <a:latin typeface="ＭＳ Ｐゴシック" panose="020B0600070205080204" pitchFamily="50" charset="-128"/>
                          <a:ea typeface="ＭＳ Ｐゴシック" panose="020B0600070205080204" pitchFamily="50" charset="-128"/>
                        </a:rPr>
                        <a:t>（</a:t>
                      </a:r>
                      <a:r>
                        <a:rPr lang="en-US" altLang="ja-JP" sz="950" kern="100" dirty="0" smtClean="0">
                          <a:effectLst/>
                          <a:latin typeface="ＭＳ Ｐゴシック" panose="020B0600070205080204" pitchFamily="50" charset="-128"/>
                          <a:ea typeface="ＭＳ Ｐゴシック" panose="020B0600070205080204" pitchFamily="50" charset="-128"/>
                        </a:rPr>
                        <a:t>20</a:t>
                      </a:r>
                      <a:r>
                        <a:rPr lang="ja-JP" sz="950" kern="100" dirty="0" smtClean="0">
                          <a:effectLst/>
                          <a:latin typeface="ＭＳ Ｐゴシック" panose="020B0600070205080204" pitchFamily="50" charset="-128"/>
                          <a:ea typeface="ＭＳ Ｐゴシック" panose="020B0600070205080204" pitchFamily="50" charset="-128"/>
                        </a:rPr>
                        <a:t>）</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just">
                        <a:spcAft>
                          <a:spcPts val="0"/>
                        </a:spcAft>
                      </a:pPr>
                      <a:r>
                        <a:rPr lang="ja-JP" altLang="en-US" sz="950" kern="100" dirty="0" smtClean="0">
                          <a:effectLst/>
                          <a:latin typeface="ＭＳ Ｐゴシック" panose="020B0600070205080204" pitchFamily="50" charset="-128"/>
                          <a:ea typeface="ＭＳ Ｐゴシック" panose="020B0600070205080204" pitchFamily="50" charset="-128"/>
                        </a:rPr>
                        <a:t>唐津市、</a:t>
                      </a:r>
                      <a:r>
                        <a:rPr lang="ja-JP" sz="950" kern="100" dirty="0" smtClean="0">
                          <a:effectLst/>
                          <a:latin typeface="ＭＳ Ｐゴシック" panose="020B0600070205080204" pitchFamily="50" charset="-128"/>
                          <a:ea typeface="ＭＳ Ｐゴシック" panose="020B0600070205080204" pitchFamily="50" charset="-128"/>
                        </a:rPr>
                        <a:t>多久市</a:t>
                      </a:r>
                      <a:r>
                        <a:rPr lang="ja-JP" sz="950" kern="100" dirty="0">
                          <a:effectLst/>
                          <a:latin typeface="ＭＳ Ｐゴシック" panose="020B0600070205080204" pitchFamily="50" charset="-128"/>
                          <a:ea typeface="ＭＳ Ｐゴシック" panose="020B0600070205080204" pitchFamily="50" charset="-128"/>
                        </a:rPr>
                        <a:t>、伊万里市</a:t>
                      </a:r>
                      <a:r>
                        <a:rPr lang="ja-JP" sz="950" kern="100" dirty="0" smtClean="0">
                          <a:effectLst/>
                          <a:latin typeface="ＭＳ Ｐゴシック" panose="020B0600070205080204" pitchFamily="50" charset="-128"/>
                          <a:ea typeface="ＭＳ Ｐゴシック" panose="020B0600070205080204" pitchFamily="50" charset="-128"/>
                        </a:rPr>
                        <a:t>、</a:t>
                      </a:r>
                      <a:r>
                        <a:rPr lang="ja-JP" altLang="en-US" sz="950" kern="100" dirty="0" smtClean="0">
                          <a:effectLst/>
                          <a:latin typeface="ＭＳ Ｐゴシック" panose="020B0600070205080204" pitchFamily="50" charset="-128"/>
                          <a:ea typeface="ＭＳ Ｐゴシック" panose="020B0600070205080204" pitchFamily="50" charset="-128"/>
                        </a:rPr>
                        <a:t>鹿島市、みやき町、</a:t>
                      </a:r>
                      <a:r>
                        <a:rPr lang="ja-JP" sz="950" kern="100" dirty="0" smtClean="0">
                          <a:effectLst/>
                          <a:latin typeface="ＭＳ Ｐゴシック" panose="020B0600070205080204" pitchFamily="50" charset="-128"/>
                          <a:ea typeface="ＭＳ Ｐゴシック" panose="020B0600070205080204" pitchFamily="50" charset="-128"/>
                        </a:rPr>
                        <a:t>江北町</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r" fontAlgn="ctr"/>
                      <a:r>
                        <a:rPr lang="en-US" altLang="ja-JP" sz="1050" b="0" i="0" u="none" strike="noStrike" dirty="0">
                          <a:effectLst/>
                          <a:latin typeface="ＭＳ Ｐゴシック" panose="020B0600070205080204" pitchFamily="50" charset="-128"/>
                          <a:ea typeface="ＭＳ Ｐゴシック" panose="020B0600070205080204" pitchFamily="50" charset="-128"/>
                        </a:rPr>
                        <a:t>30%</a:t>
                      </a:r>
                    </a:p>
                  </a:txBody>
                  <a:tcPr marL="0" marR="0" marT="0" marB="0" anchor="ctr"/>
                </a:tc>
              </a:tr>
              <a:tr h="180000">
                <a:tc>
                  <a:txBody>
                    <a:bodyPr/>
                    <a:lstStyle/>
                    <a:p>
                      <a:pPr algn="ctr">
                        <a:spcAft>
                          <a:spcPts val="0"/>
                        </a:spcAft>
                      </a:pPr>
                      <a:r>
                        <a:rPr lang="ja-JP" sz="950" kern="100" dirty="0">
                          <a:effectLst/>
                          <a:latin typeface="ＭＳ Ｐゴシック" panose="020B0600070205080204" pitchFamily="50" charset="-128"/>
                          <a:ea typeface="ＭＳ Ｐゴシック" panose="020B0600070205080204" pitchFamily="50" charset="-128"/>
                        </a:rPr>
                        <a:t>長崎県</a:t>
                      </a:r>
                      <a:r>
                        <a:rPr lang="ja-JP" sz="950" kern="100" dirty="0" smtClean="0">
                          <a:effectLst/>
                          <a:latin typeface="ＭＳ Ｐゴシック" panose="020B0600070205080204" pitchFamily="50" charset="-128"/>
                          <a:ea typeface="ＭＳ Ｐゴシック" panose="020B0600070205080204" pitchFamily="50" charset="-128"/>
                        </a:rPr>
                        <a:t>（</a:t>
                      </a:r>
                      <a:r>
                        <a:rPr lang="en-US" altLang="ja-JP" sz="950" kern="100" dirty="0" smtClean="0">
                          <a:effectLst/>
                          <a:latin typeface="ＭＳ Ｐゴシック" panose="020B0600070205080204" pitchFamily="50" charset="-128"/>
                          <a:ea typeface="ＭＳ Ｐゴシック" panose="020B0600070205080204" pitchFamily="50" charset="-128"/>
                        </a:rPr>
                        <a:t>21</a:t>
                      </a:r>
                      <a:r>
                        <a:rPr lang="ja-JP" sz="950" kern="100" dirty="0" smtClean="0">
                          <a:effectLst/>
                          <a:latin typeface="ＭＳ Ｐゴシック" panose="020B0600070205080204" pitchFamily="50" charset="-128"/>
                          <a:ea typeface="ＭＳ Ｐゴシック" panose="020B0600070205080204" pitchFamily="50" charset="-128"/>
                        </a:rPr>
                        <a:t>）</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just">
                        <a:spcAft>
                          <a:spcPts val="0"/>
                        </a:spcAft>
                      </a:pPr>
                      <a:r>
                        <a:rPr lang="ja-JP" sz="950" kern="100" dirty="0" smtClean="0">
                          <a:effectLst/>
                          <a:latin typeface="ＭＳ Ｐゴシック" panose="020B0600070205080204" pitchFamily="50" charset="-128"/>
                          <a:ea typeface="ＭＳ Ｐゴシック" panose="020B0600070205080204" pitchFamily="50" charset="-128"/>
                        </a:rPr>
                        <a:t>島原市、</a:t>
                      </a:r>
                      <a:r>
                        <a:rPr lang="ja-JP" altLang="en-US" sz="950" kern="100" dirty="0" smtClean="0">
                          <a:effectLst/>
                          <a:latin typeface="ＭＳ Ｐゴシック" panose="020B0600070205080204" pitchFamily="50" charset="-128"/>
                          <a:ea typeface="ＭＳ Ｐゴシック" panose="020B0600070205080204" pitchFamily="50" charset="-128"/>
                        </a:rPr>
                        <a:t>大村市、</a:t>
                      </a:r>
                      <a:r>
                        <a:rPr lang="ja-JP" sz="950" kern="100" dirty="0" smtClean="0">
                          <a:effectLst/>
                          <a:latin typeface="ＭＳ Ｐゴシック" panose="020B0600070205080204" pitchFamily="50" charset="-128"/>
                          <a:ea typeface="ＭＳ Ｐゴシック" panose="020B0600070205080204" pitchFamily="50" charset="-128"/>
                        </a:rPr>
                        <a:t>平戸市、</a:t>
                      </a:r>
                      <a:r>
                        <a:rPr lang="ja-JP" altLang="en-US" sz="950" kern="100" dirty="0" smtClean="0">
                          <a:effectLst/>
                          <a:latin typeface="ＭＳ Ｐゴシック" panose="020B0600070205080204" pitchFamily="50" charset="-128"/>
                          <a:ea typeface="ＭＳ Ｐゴシック" panose="020B0600070205080204" pitchFamily="50" charset="-128"/>
                        </a:rPr>
                        <a:t>松浦市、</a:t>
                      </a:r>
                      <a:r>
                        <a:rPr lang="ja-JP" sz="950" kern="100" dirty="0" smtClean="0">
                          <a:effectLst/>
                          <a:latin typeface="ＭＳ Ｐゴシック" panose="020B0600070205080204" pitchFamily="50" charset="-128"/>
                          <a:ea typeface="ＭＳ Ｐゴシック" panose="020B0600070205080204" pitchFamily="50" charset="-128"/>
                        </a:rPr>
                        <a:t>壱岐市、</a:t>
                      </a:r>
                      <a:r>
                        <a:rPr lang="ja-JP" altLang="en-US" sz="950" kern="100" dirty="0" smtClean="0">
                          <a:effectLst/>
                          <a:latin typeface="ＭＳ Ｐゴシック" panose="020B0600070205080204" pitchFamily="50" charset="-128"/>
                          <a:ea typeface="ＭＳ Ｐゴシック" panose="020B0600070205080204" pitchFamily="50" charset="-128"/>
                        </a:rPr>
                        <a:t>五島市、</a:t>
                      </a:r>
                      <a:r>
                        <a:rPr lang="ja-JP" sz="950" kern="100" dirty="0" smtClean="0">
                          <a:effectLst/>
                          <a:latin typeface="ＭＳ Ｐゴシック" panose="020B0600070205080204" pitchFamily="50" charset="-128"/>
                          <a:ea typeface="ＭＳ Ｐゴシック" panose="020B0600070205080204" pitchFamily="50" charset="-128"/>
                        </a:rPr>
                        <a:t>東彼杵町</a:t>
                      </a:r>
                      <a:r>
                        <a:rPr lang="ja-JP" sz="950" kern="100" dirty="0">
                          <a:effectLst/>
                          <a:latin typeface="ＭＳ Ｐゴシック" panose="020B0600070205080204" pitchFamily="50" charset="-128"/>
                          <a:ea typeface="ＭＳ Ｐゴシック" panose="020B0600070205080204" pitchFamily="50" charset="-128"/>
                        </a:rPr>
                        <a:t>、波佐見町</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r" fontAlgn="ctr"/>
                      <a:r>
                        <a:rPr lang="en-US" altLang="ja-JP" sz="1050" b="0" i="0" u="none" strike="noStrike" dirty="0">
                          <a:effectLst/>
                          <a:latin typeface="ＭＳ Ｐゴシック" panose="020B0600070205080204" pitchFamily="50" charset="-128"/>
                          <a:ea typeface="ＭＳ Ｐゴシック" panose="020B0600070205080204" pitchFamily="50" charset="-128"/>
                        </a:rPr>
                        <a:t>38%</a:t>
                      </a:r>
                    </a:p>
                  </a:txBody>
                  <a:tcPr marL="0" marR="0" marT="0" marB="0" anchor="ctr"/>
                </a:tc>
              </a:tr>
              <a:tr h="180000">
                <a:tc>
                  <a:txBody>
                    <a:bodyPr/>
                    <a:lstStyle/>
                    <a:p>
                      <a:pPr algn="ctr">
                        <a:spcAft>
                          <a:spcPts val="0"/>
                        </a:spcAft>
                      </a:pPr>
                      <a:r>
                        <a:rPr lang="ja-JP" sz="950" kern="100" dirty="0">
                          <a:effectLst/>
                          <a:latin typeface="ＭＳ Ｐゴシック" panose="020B0600070205080204" pitchFamily="50" charset="-128"/>
                          <a:ea typeface="ＭＳ Ｐゴシック" panose="020B0600070205080204" pitchFamily="50" charset="-128"/>
                        </a:rPr>
                        <a:t>熊本県</a:t>
                      </a:r>
                      <a:r>
                        <a:rPr lang="ja-JP" sz="950" kern="100" dirty="0" smtClean="0">
                          <a:effectLst/>
                          <a:latin typeface="ＭＳ Ｐゴシック" panose="020B0600070205080204" pitchFamily="50" charset="-128"/>
                          <a:ea typeface="ＭＳ Ｐゴシック" panose="020B0600070205080204" pitchFamily="50" charset="-128"/>
                        </a:rPr>
                        <a:t>（</a:t>
                      </a:r>
                      <a:r>
                        <a:rPr lang="en-US" altLang="ja-JP" sz="950" kern="100" dirty="0" smtClean="0">
                          <a:effectLst/>
                          <a:latin typeface="ＭＳ Ｐゴシック" panose="020B0600070205080204" pitchFamily="50" charset="-128"/>
                          <a:ea typeface="ＭＳ Ｐゴシック" panose="020B0600070205080204" pitchFamily="50" charset="-128"/>
                        </a:rPr>
                        <a:t>45</a:t>
                      </a:r>
                      <a:r>
                        <a:rPr lang="ja-JP" sz="950" kern="100" dirty="0" smtClean="0">
                          <a:effectLst/>
                          <a:latin typeface="ＭＳ Ｐゴシック" panose="020B0600070205080204" pitchFamily="50" charset="-128"/>
                          <a:ea typeface="ＭＳ Ｐゴシック" panose="020B0600070205080204" pitchFamily="50" charset="-128"/>
                        </a:rPr>
                        <a:t>）</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just">
                        <a:spcAft>
                          <a:spcPts val="0"/>
                        </a:spcAft>
                      </a:pPr>
                      <a:r>
                        <a:rPr lang="ja-JP" sz="950" kern="100" dirty="0" smtClean="0">
                          <a:effectLst/>
                          <a:latin typeface="ＭＳ Ｐゴシック" panose="020B0600070205080204" pitchFamily="50" charset="-128"/>
                          <a:ea typeface="ＭＳ Ｐゴシック" panose="020B0600070205080204" pitchFamily="50" charset="-128"/>
                        </a:rPr>
                        <a:t>八代市、</a:t>
                      </a:r>
                      <a:r>
                        <a:rPr lang="ja-JP" altLang="en-US" sz="950" kern="100" dirty="0" smtClean="0">
                          <a:effectLst/>
                          <a:latin typeface="ＭＳ Ｐゴシック" panose="020B0600070205080204" pitchFamily="50" charset="-128"/>
                          <a:ea typeface="ＭＳ Ｐゴシック" panose="020B0600070205080204" pitchFamily="50" charset="-128"/>
                        </a:rPr>
                        <a:t>荒尾市、</a:t>
                      </a:r>
                      <a:r>
                        <a:rPr lang="ja-JP" sz="950" kern="100" dirty="0" smtClean="0">
                          <a:effectLst/>
                          <a:latin typeface="ＭＳ Ｐゴシック" panose="020B0600070205080204" pitchFamily="50" charset="-128"/>
                          <a:ea typeface="ＭＳ Ｐゴシック" panose="020B0600070205080204" pitchFamily="50" charset="-128"/>
                        </a:rPr>
                        <a:t>玉名市、</a:t>
                      </a:r>
                      <a:r>
                        <a:rPr lang="ja-JP" altLang="en-US" sz="950" kern="100" dirty="0" smtClean="0">
                          <a:effectLst/>
                          <a:latin typeface="ＭＳ Ｐゴシック" panose="020B0600070205080204" pitchFamily="50" charset="-128"/>
                          <a:ea typeface="ＭＳ Ｐゴシック" panose="020B0600070205080204" pitchFamily="50" charset="-128"/>
                        </a:rPr>
                        <a:t>菊池市、宇城市、</a:t>
                      </a:r>
                      <a:r>
                        <a:rPr lang="ja-JP" sz="950" kern="100" dirty="0" smtClean="0">
                          <a:effectLst/>
                          <a:latin typeface="ＭＳ Ｐゴシック" panose="020B0600070205080204" pitchFamily="50" charset="-128"/>
                          <a:ea typeface="ＭＳ Ｐゴシック" panose="020B0600070205080204" pitchFamily="50" charset="-128"/>
                        </a:rPr>
                        <a:t>阿蘇市、</a:t>
                      </a:r>
                      <a:r>
                        <a:rPr lang="ja-JP" altLang="en-US" sz="950" kern="100" dirty="0" smtClean="0">
                          <a:effectLst/>
                          <a:latin typeface="ＭＳ Ｐゴシック" panose="020B0600070205080204" pitchFamily="50" charset="-128"/>
                          <a:ea typeface="ＭＳ Ｐゴシック" panose="020B0600070205080204" pitchFamily="50" charset="-128"/>
                        </a:rPr>
                        <a:t>合志市、玉東町、</a:t>
                      </a:r>
                      <a:r>
                        <a:rPr lang="ja-JP" sz="950" kern="100" dirty="0" smtClean="0">
                          <a:effectLst/>
                          <a:latin typeface="ＭＳ Ｐゴシック" panose="020B0600070205080204" pitchFamily="50" charset="-128"/>
                          <a:ea typeface="ＭＳ Ｐゴシック" panose="020B0600070205080204" pitchFamily="50" charset="-128"/>
                        </a:rPr>
                        <a:t>南関町</a:t>
                      </a:r>
                      <a:r>
                        <a:rPr lang="ja-JP" sz="950" kern="100" dirty="0">
                          <a:effectLst/>
                          <a:latin typeface="ＭＳ Ｐゴシック" panose="020B0600070205080204" pitchFamily="50" charset="-128"/>
                          <a:ea typeface="ＭＳ Ｐゴシック" panose="020B0600070205080204" pitchFamily="50" charset="-128"/>
                        </a:rPr>
                        <a:t>、長洲町、和水町、小国町</a:t>
                      </a:r>
                      <a:r>
                        <a:rPr lang="ja-JP" sz="950" kern="100" dirty="0" smtClean="0">
                          <a:effectLst/>
                          <a:latin typeface="ＭＳ Ｐゴシック" panose="020B0600070205080204" pitchFamily="50" charset="-128"/>
                          <a:ea typeface="ＭＳ Ｐゴシック" panose="020B0600070205080204" pitchFamily="50" charset="-128"/>
                        </a:rPr>
                        <a:t>、</a:t>
                      </a:r>
                      <a:r>
                        <a:rPr lang="ja-JP" altLang="en-US" sz="950" kern="100" dirty="0" smtClean="0">
                          <a:effectLst/>
                          <a:latin typeface="ＭＳ Ｐゴシック" panose="020B0600070205080204" pitchFamily="50" charset="-128"/>
                          <a:ea typeface="ＭＳ Ｐゴシック" panose="020B0600070205080204" pitchFamily="50" charset="-128"/>
                        </a:rPr>
                        <a:t>御船町、嘉島町、相良村、</a:t>
                      </a:r>
                      <a:r>
                        <a:rPr lang="ja-JP" sz="950" kern="100" dirty="0" smtClean="0">
                          <a:effectLst/>
                          <a:latin typeface="ＭＳ Ｐゴシック" panose="020B0600070205080204" pitchFamily="50" charset="-128"/>
                          <a:ea typeface="ＭＳ Ｐゴシック" panose="020B0600070205080204" pitchFamily="50" charset="-128"/>
                        </a:rPr>
                        <a:t>山江村</a:t>
                      </a:r>
                      <a:r>
                        <a:rPr lang="ja-JP" sz="950" kern="100" dirty="0">
                          <a:effectLst/>
                          <a:latin typeface="ＭＳ Ｐゴシック" panose="020B0600070205080204" pitchFamily="50" charset="-128"/>
                          <a:ea typeface="ＭＳ Ｐゴシック" panose="020B0600070205080204" pitchFamily="50" charset="-128"/>
                        </a:rPr>
                        <a:t>、球磨村、苓北町</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r" fontAlgn="ctr"/>
                      <a:r>
                        <a:rPr lang="en-US" altLang="ja-JP" sz="1050" b="0" i="0" u="none" strike="noStrike" dirty="0" smtClean="0">
                          <a:effectLst/>
                          <a:latin typeface="ＭＳ Ｐゴシック" panose="020B0600070205080204" pitchFamily="50" charset="-128"/>
                          <a:ea typeface="ＭＳ Ｐゴシック" panose="020B0600070205080204" pitchFamily="50" charset="-128"/>
                        </a:rPr>
                        <a:t>40%</a:t>
                      </a:r>
                      <a:endParaRPr lang="en-US" altLang="ja-JP" sz="105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tc>
              </a:tr>
              <a:tr h="180000">
                <a:tc>
                  <a:txBody>
                    <a:bodyPr/>
                    <a:lstStyle/>
                    <a:p>
                      <a:pPr algn="ctr">
                        <a:spcAft>
                          <a:spcPts val="0"/>
                        </a:spcAft>
                      </a:pPr>
                      <a:r>
                        <a:rPr lang="ja-JP" sz="950" kern="100" dirty="0">
                          <a:effectLst/>
                          <a:latin typeface="ＭＳ Ｐゴシック" panose="020B0600070205080204" pitchFamily="50" charset="-128"/>
                          <a:ea typeface="ＭＳ Ｐゴシック" panose="020B0600070205080204" pitchFamily="50" charset="-128"/>
                        </a:rPr>
                        <a:t>大分県</a:t>
                      </a:r>
                      <a:r>
                        <a:rPr lang="ja-JP" sz="950" kern="100" dirty="0" smtClean="0">
                          <a:effectLst/>
                          <a:latin typeface="ＭＳ Ｐゴシック" panose="020B0600070205080204" pitchFamily="50" charset="-128"/>
                          <a:ea typeface="ＭＳ Ｐゴシック" panose="020B0600070205080204" pitchFamily="50" charset="-128"/>
                        </a:rPr>
                        <a:t>（</a:t>
                      </a:r>
                      <a:r>
                        <a:rPr lang="en-US" altLang="ja-JP" sz="950" kern="100" dirty="0" smtClean="0">
                          <a:effectLst/>
                          <a:latin typeface="ＭＳ Ｐゴシック" panose="020B0600070205080204" pitchFamily="50" charset="-128"/>
                          <a:ea typeface="ＭＳ Ｐゴシック" panose="020B0600070205080204" pitchFamily="50" charset="-128"/>
                        </a:rPr>
                        <a:t>18</a:t>
                      </a:r>
                      <a:r>
                        <a:rPr lang="ja-JP" sz="950" kern="100" dirty="0" smtClean="0">
                          <a:effectLst/>
                          <a:latin typeface="ＭＳ Ｐゴシック" panose="020B0600070205080204" pitchFamily="50" charset="-128"/>
                          <a:ea typeface="ＭＳ Ｐゴシック" panose="020B0600070205080204" pitchFamily="50" charset="-128"/>
                        </a:rPr>
                        <a:t>）</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just">
                        <a:spcAft>
                          <a:spcPts val="0"/>
                        </a:spcAft>
                      </a:pPr>
                      <a:r>
                        <a:rPr lang="ja-JP" sz="950" kern="100" dirty="0" smtClean="0">
                          <a:effectLst/>
                          <a:latin typeface="ＭＳ Ｐゴシック" panose="020B0600070205080204" pitchFamily="50" charset="-128"/>
                          <a:ea typeface="ＭＳ Ｐゴシック" panose="020B0600070205080204" pitchFamily="50" charset="-128"/>
                        </a:rPr>
                        <a:t>大分市、</a:t>
                      </a:r>
                      <a:r>
                        <a:rPr lang="ja-JP" altLang="en-US" sz="950" kern="100" dirty="0" smtClean="0">
                          <a:effectLst/>
                          <a:latin typeface="ＭＳ Ｐゴシック" panose="020B0600070205080204" pitchFamily="50" charset="-128"/>
                          <a:ea typeface="ＭＳ Ｐゴシック" panose="020B0600070205080204" pitchFamily="50" charset="-128"/>
                        </a:rPr>
                        <a:t>中津市、</a:t>
                      </a:r>
                      <a:r>
                        <a:rPr lang="ja-JP" sz="950" kern="100" dirty="0" smtClean="0">
                          <a:effectLst/>
                          <a:latin typeface="ＭＳ Ｐゴシック" panose="020B0600070205080204" pitchFamily="50" charset="-128"/>
                          <a:ea typeface="ＭＳ Ｐゴシック" panose="020B0600070205080204" pitchFamily="50" charset="-128"/>
                        </a:rPr>
                        <a:t>臼杵市、</a:t>
                      </a:r>
                      <a:r>
                        <a:rPr lang="ja-JP" altLang="en-US" sz="950" kern="100" dirty="0" smtClean="0">
                          <a:effectLst/>
                          <a:latin typeface="ＭＳ Ｐゴシック" panose="020B0600070205080204" pitchFamily="50" charset="-128"/>
                          <a:ea typeface="ＭＳ Ｐゴシック" panose="020B0600070205080204" pitchFamily="50" charset="-128"/>
                        </a:rPr>
                        <a:t>竹田市、</a:t>
                      </a:r>
                      <a:r>
                        <a:rPr lang="ja-JP" sz="950" kern="100" dirty="0" smtClean="0">
                          <a:effectLst/>
                          <a:latin typeface="ＭＳ Ｐゴシック" panose="020B0600070205080204" pitchFamily="50" charset="-128"/>
                          <a:ea typeface="ＭＳ Ｐゴシック" panose="020B0600070205080204" pitchFamily="50" charset="-128"/>
                        </a:rPr>
                        <a:t>杵築市</a:t>
                      </a:r>
                      <a:r>
                        <a:rPr lang="ja-JP" sz="950" kern="100" dirty="0">
                          <a:effectLst/>
                          <a:latin typeface="ＭＳ Ｐゴシック" panose="020B0600070205080204" pitchFamily="50" charset="-128"/>
                          <a:ea typeface="ＭＳ Ｐゴシック" panose="020B0600070205080204" pitchFamily="50" charset="-128"/>
                        </a:rPr>
                        <a:t>、豊後</a:t>
                      </a:r>
                      <a:r>
                        <a:rPr lang="ja-JP" sz="950" kern="100" dirty="0" smtClean="0">
                          <a:effectLst/>
                          <a:latin typeface="ＭＳ Ｐゴシック" panose="020B0600070205080204" pitchFamily="50" charset="-128"/>
                          <a:ea typeface="ＭＳ Ｐゴシック" panose="020B0600070205080204" pitchFamily="50" charset="-128"/>
                        </a:rPr>
                        <a:t>大野市</a:t>
                      </a:r>
                      <a:r>
                        <a:rPr lang="ja-JP" altLang="en-US" sz="950" kern="100" dirty="0" smtClean="0">
                          <a:effectLst/>
                          <a:latin typeface="ＭＳ Ｐゴシック" panose="020B0600070205080204" pitchFamily="50" charset="-128"/>
                          <a:ea typeface="ＭＳ Ｐゴシック" panose="020B0600070205080204" pitchFamily="50" charset="-128"/>
                        </a:rPr>
                        <a:t>、由布市、日出町</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r" fontAlgn="ctr"/>
                      <a:r>
                        <a:rPr lang="en-US" altLang="ja-JP" sz="1050" b="0" i="0" u="none" strike="noStrike" dirty="0" smtClean="0">
                          <a:effectLst/>
                          <a:latin typeface="ＭＳ Ｐゴシック" panose="020B0600070205080204" pitchFamily="50" charset="-128"/>
                          <a:ea typeface="ＭＳ Ｐゴシック" panose="020B0600070205080204" pitchFamily="50" charset="-128"/>
                        </a:rPr>
                        <a:t>44%</a:t>
                      </a:r>
                      <a:endParaRPr lang="en-US" altLang="ja-JP" sz="105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tc>
              </a:tr>
              <a:tr h="180000">
                <a:tc>
                  <a:txBody>
                    <a:bodyPr/>
                    <a:lstStyle/>
                    <a:p>
                      <a:pPr algn="ctr">
                        <a:spcAft>
                          <a:spcPts val="0"/>
                        </a:spcAft>
                      </a:pPr>
                      <a:r>
                        <a:rPr lang="ja-JP" sz="950" kern="100" dirty="0">
                          <a:effectLst/>
                          <a:latin typeface="ＭＳ Ｐゴシック" panose="020B0600070205080204" pitchFamily="50" charset="-128"/>
                          <a:ea typeface="ＭＳ Ｐゴシック" panose="020B0600070205080204" pitchFamily="50" charset="-128"/>
                        </a:rPr>
                        <a:t>宮崎県</a:t>
                      </a:r>
                      <a:r>
                        <a:rPr lang="ja-JP" sz="950" kern="100" dirty="0" smtClean="0">
                          <a:effectLst/>
                          <a:latin typeface="ＭＳ Ｐゴシック" panose="020B0600070205080204" pitchFamily="50" charset="-128"/>
                          <a:ea typeface="ＭＳ Ｐゴシック" panose="020B0600070205080204" pitchFamily="50" charset="-128"/>
                        </a:rPr>
                        <a:t>（</a:t>
                      </a:r>
                      <a:r>
                        <a:rPr lang="en-US" altLang="ja-JP" sz="950" kern="100" dirty="0" smtClean="0">
                          <a:effectLst/>
                          <a:latin typeface="ＭＳ Ｐゴシック" panose="020B0600070205080204" pitchFamily="50" charset="-128"/>
                          <a:ea typeface="ＭＳ Ｐゴシック" panose="020B0600070205080204" pitchFamily="50" charset="-128"/>
                        </a:rPr>
                        <a:t>26</a:t>
                      </a:r>
                      <a:r>
                        <a:rPr lang="ja-JP" sz="950" kern="100" dirty="0" smtClean="0">
                          <a:effectLst/>
                          <a:latin typeface="ＭＳ Ｐゴシック" panose="020B0600070205080204" pitchFamily="50" charset="-128"/>
                          <a:ea typeface="ＭＳ Ｐゴシック" panose="020B0600070205080204" pitchFamily="50" charset="-128"/>
                        </a:rPr>
                        <a:t>）</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just">
                        <a:spcAft>
                          <a:spcPts val="0"/>
                        </a:spcAft>
                      </a:pPr>
                      <a:r>
                        <a:rPr lang="ja-JP" altLang="en-US" sz="950" kern="100" dirty="0" smtClean="0">
                          <a:effectLst/>
                          <a:latin typeface="ＭＳ Ｐゴシック" panose="020B0600070205080204" pitchFamily="50" charset="-128"/>
                          <a:ea typeface="ＭＳ Ｐゴシック" panose="020B0600070205080204" pitchFamily="50" charset="-128"/>
                        </a:rPr>
                        <a:t>宮崎市、</a:t>
                      </a:r>
                      <a:r>
                        <a:rPr lang="ja-JP" sz="950" kern="100" dirty="0" smtClean="0">
                          <a:effectLst/>
                          <a:latin typeface="ＭＳ Ｐゴシック" panose="020B0600070205080204" pitchFamily="50" charset="-128"/>
                          <a:ea typeface="ＭＳ Ｐゴシック" panose="020B0600070205080204" pitchFamily="50" charset="-128"/>
                        </a:rPr>
                        <a:t>都城市</a:t>
                      </a:r>
                      <a:r>
                        <a:rPr lang="ja-JP" sz="950" kern="100" dirty="0">
                          <a:effectLst/>
                          <a:latin typeface="ＭＳ Ｐゴシック" panose="020B0600070205080204" pitchFamily="50" charset="-128"/>
                          <a:ea typeface="ＭＳ Ｐゴシック" panose="020B0600070205080204" pitchFamily="50" charset="-128"/>
                        </a:rPr>
                        <a:t>、日南市、小林市</a:t>
                      </a:r>
                      <a:r>
                        <a:rPr lang="ja-JP" sz="950" kern="100" dirty="0" smtClean="0">
                          <a:effectLst/>
                          <a:latin typeface="ＭＳ Ｐゴシック" panose="020B0600070205080204" pitchFamily="50" charset="-128"/>
                          <a:ea typeface="ＭＳ Ｐゴシック" panose="020B0600070205080204" pitchFamily="50" charset="-128"/>
                        </a:rPr>
                        <a:t>、</a:t>
                      </a:r>
                      <a:r>
                        <a:rPr lang="ja-JP" altLang="en-US" sz="950" kern="100" dirty="0" smtClean="0">
                          <a:effectLst/>
                          <a:latin typeface="ＭＳ Ｐゴシック" panose="020B0600070205080204" pitchFamily="50" charset="-128"/>
                          <a:ea typeface="ＭＳ Ｐゴシック" panose="020B0600070205080204" pitchFamily="50" charset="-128"/>
                        </a:rPr>
                        <a:t>日向市、串間市、西都市、えびの市、新富町、</a:t>
                      </a:r>
                      <a:r>
                        <a:rPr lang="ja-JP" sz="950" kern="100" dirty="0" smtClean="0">
                          <a:effectLst/>
                          <a:latin typeface="ＭＳ Ｐゴシック" panose="020B0600070205080204" pitchFamily="50" charset="-128"/>
                          <a:ea typeface="ＭＳ Ｐゴシック" panose="020B0600070205080204" pitchFamily="50" charset="-128"/>
                        </a:rPr>
                        <a:t>川南町</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r" fontAlgn="ctr"/>
                      <a:r>
                        <a:rPr lang="en-US" altLang="ja-JP" sz="1050" b="0" i="0" u="none" strike="noStrike" dirty="0" smtClean="0">
                          <a:effectLst/>
                          <a:latin typeface="ＭＳ Ｐゴシック" panose="020B0600070205080204" pitchFamily="50" charset="-128"/>
                          <a:ea typeface="ＭＳ Ｐゴシック" panose="020B0600070205080204" pitchFamily="50" charset="-128"/>
                        </a:rPr>
                        <a:t>38%</a:t>
                      </a:r>
                      <a:endParaRPr lang="en-US" altLang="ja-JP" sz="105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tc>
              </a:tr>
              <a:tr h="360000">
                <a:tc>
                  <a:txBody>
                    <a:bodyPr/>
                    <a:lstStyle/>
                    <a:p>
                      <a:pPr algn="ctr">
                        <a:spcAft>
                          <a:spcPts val="0"/>
                        </a:spcAft>
                      </a:pPr>
                      <a:r>
                        <a:rPr lang="ja-JP" sz="950" kern="100" dirty="0">
                          <a:effectLst/>
                          <a:latin typeface="ＭＳ Ｐゴシック" panose="020B0600070205080204" pitchFamily="50" charset="-128"/>
                          <a:ea typeface="ＭＳ Ｐゴシック" panose="020B0600070205080204" pitchFamily="50" charset="-128"/>
                        </a:rPr>
                        <a:t>鹿児島県</a:t>
                      </a:r>
                      <a:r>
                        <a:rPr lang="ja-JP" sz="950" kern="100" dirty="0" smtClean="0">
                          <a:effectLst/>
                          <a:latin typeface="ＭＳ Ｐゴシック" panose="020B0600070205080204" pitchFamily="50" charset="-128"/>
                          <a:ea typeface="ＭＳ Ｐゴシック" panose="020B0600070205080204" pitchFamily="50" charset="-128"/>
                        </a:rPr>
                        <a:t>（</a:t>
                      </a:r>
                      <a:r>
                        <a:rPr lang="en-US" altLang="ja-JP" sz="950" kern="100" dirty="0" smtClean="0">
                          <a:effectLst/>
                          <a:latin typeface="ＭＳ Ｐゴシック" panose="020B0600070205080204" pitchFamily="50" charset="-128"/>
                          <a:ea typeface="ＭＳ Ｐゴシック" panose="020B0600070205080204" pitchFamily="50" charset="-128"/>
                        </a:rPr>
                        <a:t>43</a:t>
                      </a:r>
                      <a:r>
                        <a:rPr lang="ja-JP" sz="950" kern="100" dirty="0" smtClean="0">
                          <a:effectLst/>
                          <a:latin typeface="ＭＳ Ｐゴシック" panose="020B0600070205080204" pitchFamily="50" charset="-128"/>
                          <a:ea typeface="ＭＳ Ｐゴシック" panose="020B0600070205080204" pitchFamily="50" charset="-128"/>
                        </a:rPr>
                        <a:t>）</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just">
                        <a:spcAft>
                          <a:spcPts val="0"/>
                        </a:spcAft>
                      </a:pPr>
                      <a:r>
                        <a:rPr lang="ja-JP" sz="950" kern="100" dirty="0" smtClean="0">
                          <a:effectLst/>
                          <a:latin typeface="ＭＳ Ｐゴシック" panose="020B0600070205080204" pitchFamily="50" charset="-128"/>
                          <a:ea typeface="ＭＳ Ｐゴシック" panose="020B0600070205080204" pitchFamily="50" charset="-128"/>
                        </a:rPr>
                        <a:t>鹿児島市</a:t>
                      </a:r>
                      <a:r>
                        <a:rPr lang="ja-JP" sz="950" kern="100" dirty="0">
                          <a:effectLst/>
                          <a:latin typeface="ＭＳ Ｐゴシック" panose="020B0600070205080204" pitchFamily="50" charset="-128"/>
                          <a:ea typeface="ＭＳ Ｐゴシック" panose="020B0600070205080204" pitchFamily="50" charset="-128"/>
                        </a:rPr>
                        <a:t>、鹿屋市</a:t>
                      </a:r>
                      <a:r>
                        <a:rPr lang="ja-JP" sz="950" kern="100" dirty="0" smtClean="0">
                          <a:effectLst/>
                          <a:latin typeface="ＭＳ Ｐゴシック" panose="020B0600070205080204" pitchFamily="50" charset="-128"/>
                          <a:ea typeface="ＭＳ Ｐゴシック" panose="020B0600070205080204" pitchFamily="50" charset="-128"/>
                        </a:rPr>
                        <a:t>、</a:t>
                      </a:r>
                      <a:r>
                        <a:rPr lang="ja-JP" altLang="en-US" sz="950" kern="100" dirty="0" smtClean="0">
                          <a:effectLst/>
                          <a:latin typeface="ＭＳ Ｐゴシック" panose="020B0600070205080204" pitchFamily="50" charset="-128"/>
                          <a:ea typeface="ＭＳ Ｐゴシック" panose="020B0600070205080204" pitchFamily="50" charset="-128"/>
                        </a:rPr>
                        <a:t>枕崎市、阿久根市、出水市、指宿市、</a:t>
                      </a:r>
                      <a:r>
                        <a:rPr lang="ja-JP" sz="950" kern="100" dirty="0" smtClean="0">
                          <a:effectLst/>
                          <a:latin typeface="ＭＳ Ｐゴシック" panose="020B0600070205080204" pitchFamily="50" charset="-128"/>
                          <a:ea typeface="ＭＳ Ｐゴシック" panose="020B0600070205080204" pitchFamily="50" charset="-128"/>
                        </a:rPr>
                        <a:t>西之表市、</a:t>
                      </a:r>
                      <a:r>
                        <a:rPr lang="ja-JP" altLang="en-US" sz="950" kern="100" dirty="0" smtClean="0">
                          <a:effectLst/>
                          <a:latin typeface="ＭＳ Ｐゴシック" panose="020B0600070205080204" pitchFamily="50" charset="-128"/>
                          <a:ea typeface="ＭＳ Ｐゴシック" panose="020B0600070205080204" pitchFamily="50" charset="-128"/>
                        </a:rPr>
                        <a:t>垂水市、薩摩川内市、日置市、曽於市、</a:t>
                      </a:r>
                      <a:r>
                        <a:rPr lang="ja-JP" altLang="en-US" sz="950" kern="100" dirty="0" err="1" smtClean="0">
                          <a:effectLst/>
                          <a:latin typeface="ＭＳ Ｐゴシック" panose="020B0600070205080204" pitchFamily="50" charset="-128"/>
                          <a:ea typeface="ＭＳ Ｐゴシック" panose="020B0600070205080204" pitchFamily="50" charset="-128"/>
                        </a:rPr>
                        <a:t>いちき</a:t>
                      </a:r>
                      <a:r>
                        <a:rPr lang="ja-JP" altLang="en-US" sz="950" kern="100" dirty="0" smtClean="0">
                          <a:effectLst/>
                          <a:latin typeface="ＭＳ Ｐゴシック" panose="020B0600070205080204" pitchFamily="50" charset="-128"/>
                          <a:ea typeface="ＭＳ Ｐゴシック" panose="020B0600070205080204" pitchFamily="50" charset="-128"/>
                        </a:rPr>
                        <a:t>串木野市、南さつま市、志布志市、奄美市、南九州市、三島村、</a:t>
                      </a:r>
                      <a:r>
                        <a:rPr lang="ja-JP" sz="950" kern="100" dirty="0" smtClean="0">
                          <a:effectLst/>
                          <a:latin typeface="ＭＳ Ｐゴシック" panose="020B0600070205080204" pitchFamily="50" charset="-128"/>
                          <a:ea typeface="ＭＳ Ｐゴシック" panose="020B0600070205080204" pitchFamily="50" charset="-128"/>
                        </a:rPr>
                        <a:t>さつま</a:t>
                      </a:r>
                      <a:r>
                        <a:rPr lang="ja-JP" sz="950" kern="100" dirty="0">
                          <a:effectLst/>
                          <a:latin typeface="ＭＳ Ｐゴシック" panose="020B0600070205080204" pitchFamily="50" charset="-128"/>
                          <a:ea typeface="ＭＳ Ｐゴシック" panose="020B0600070205080204" pitchFamily="50" charset="-128"/>
                        </a:rPr>
                        <a:t>町、長島町</a:t>
                      </a:r>
                      <a:r>
                        <a:rPr lang="ja-JP" sz="950" kern="100" dirty="0" smtClean="0">
                          <a:effectLst/>
                          <a:latin typeface="ＭＳ Ｐゴシック" panose="020B0600070205080204" pitchFamily="50" charset="-128"/>
                          <a:ea typeface="ＭＳ Ｐゴシック" panose="020B0600070205080204" pitchFamily="50" charset="-128"/>
                        </a:rPr>
                        <a:t>、</a:t>
                      </a:r>
                      <a:r>
                        <a:rPr lang="ja-JP" altLang="en-US" sz="950" kern="100" dirty="0" smtClean="0">
                          <a:effectLst/>
                          <a:latin typeface="ＭＳ Ｐゴシック" panose="020B0600070205080204" pitchFamily="50" charset="-128"/>
                          <a:ea typeface="ＭＳ Ｐゴシック" panose="020B0600070205080204" pitchFamily="50" charset="-128"/>
                        </a:rPr>
                        <a:t>湧水町、</a:t>
                      </a:r>
                      <a:r>
                        <a:rPr lang="ja-JP" sz="950" kern="100" dirty="0" smtClean="0">
                          <a:effectLst/>
                          <a:latin typeface="ＭＳ Ｐゴシック" panose="020B0600070205080204" pitchFamily="50" charset="-128"/>
                          <a:ea typeface="ＭＳ Ｐゴシック" panose="020B0600070205080204" pitchFamily="50" charset="-128"/>
                        </a:rPr>
                        <a:t>大崎町、</a:t>
                      </a:r>
                      <a:r>
                        <a:rPr lang="ja-JP" altLang="en-US" sz="950" kern="100" dirty="0" smtClean="0">
                          <a:effectLst/>
                          <a:latin typeface="ＭＳ Ｐゴシック" panose="020B0600070205080204" pitchFamily="50" charset="-128"/>
                          <a:ea typeface="ＭＳ Ｐゴシック" panose="020B0600070205080204" pitchFamily="50" charset="-128"/>
                        </a:rPr>
                        <a:t>東串良町、</a:t>
                      </a:r>
                      <a:r>
                        <a:rPr lang="ja-JP" sz="950" kern="100" dirty="0" smtClean="0">
                          <a:effectLst/>
                          <a:latin typeface="ＭＳ Ｐゴシック" panose="020B0600070205080204" pitchFamily="50" charset="-128"/>
                          <a:ea typeface="ＭＳ Ｐゴシック" panose="020B0600070205080204" pitchFamily="50" charset="-128"/>
                        </a:rPr>
                        <a:t>錦江町</a:t>
                      </a:r>
                      <a:r>
                        <a:rPr lang="ja-JP" sz="950" kern="100" dirty="0">
                          <a:effectLst/>
                          <a:latin typeface="ＭＳ Ｐゴシック" panose="020B0600070205080204" pitchFamily="50" charset="-128"/>
                          <a:ea typeface="ＭＳ Ｐゴシック" panose="020B0600070205080204" pitchFamily="50" charset="-128"/>
                        </a:rPr>
                        <a:t>、南大隅町、肝付町</a:t>
                      </a:r>
                      <a:r>
                        <a:rPr lang="ja-JP" sz="950" kern="100" dirty="0" smtClean="0">
                          <a:effectLst/>
                          <a:latin typeface="ＭＳ Ｐゴシック" panose="020B0600070205080204" pitchFamily="50" charset="-128"/>
                          <a:ea typeface="ＭＳ Ｐゴシック" panose="020B0600070205080204" pitchFamily="50" charset="-128"/>
                        </a:rPr>
                        <a:t>、</a:t>
                      </a:r>
                      <a:r>
                        <a:rPr lang="ja-JP" altLang="en-US" sz="950" kern="100" dirty="0" smtClean="0">
                          <a:effectLst/>
                          <a:latin typeface="ＭＳ Ｐゴシック" panose="020B0600070205080204" pitchFamily="50" charset="-128"/>
                          <a:ea typeface="ＭＳ Ｐゴシック" panose="020B0600070205080204" pitchFamily="50" charset="-128"/>
                        </a:rPr>
                        <a:t>南種子町、屋久島町、</a:t>
                      </a:r>
                      <a:r>
                        <a:rPr lang="ja-JP" sz="950" kern="100" dirty="0" smtClean="0">
                          <a:effectLst/>
                          <a:latin typeface="ＭＳ Ｐゴシック" panose="020B0600070205080204" pitchFamily="50" charset="-128"/>
                          <a:ea typeface="ＭＳ Ｐゴシック" panose="020B0600070205080204" pitchFamily="50" charset="-128"/>
                        </a:rPr>
                        <a:t>龍郷町</a:t>
                      </a:r>
                      <a:r>
                        <a:rPr lang="ja-JP" sz="950" kern="100" dirty="0">
                          <a:effectLst/>
                          <a:latin typeface="ＭＳ Ｐゴシック" panose="020B0600070205080204" pitchFamily="50" charset="-128"/>
                          <a:ea typeface="ＭＳ Ｐゴシック" panose="020B0600070205080204" pitchFamily="50" charset="-128"/>
                        </a:rPr>
                        <a:t>、喜界町</a:t>
                      </a:r>
                      <a:r>
                        <a:rPr lang="ja-JP" sz="950" kern="100" dirty="0" smtClean="0">
                          <a:effectLst/>
                          <a:latin typeface="ＭＳ Ｐゴシック" panose="020B0600070205080204" pitchFamily="50" charset="-128"/>
                          <a:ea typeface="ＭＳ Ｐゴシック" panose="020B0600070205080204" pitchFamily="50" charset="-128"/>
                        </a:rPr>
                        <a:t>、</a:t>
                      </a:r>
                      <a:r>
                        <a:rPr lang="ja-JP" altLang="en-US" sz="950" kern="100" dirty="0" smtClean="0">
                          <a:effectLst/>
                          <a:latin typeface="ＭＳ Ｐゴシック" panose="020B0600070205080204" pitchFamily="50" charset="-128"/>
                          <a:ea typeface="ＭＳ Ｐゴシック" panose="020B0600070205080204" pitchFamily="50" charset="-128"/>
                        </a:rPr>
                        <a:t>天城町、伊仙町、</a:t>
                      </a:r>
                      <a:r>
                        <a:rPr lang="ja-JP" sz="950" kern="100" dirty="0" smtClean="0">
                          <a:effectLst/>
                          <a:latin typeface="ＭＳ Ｐゴシック" panose="020B0600070205080204" pitchFamily="50" charset="-128"/>
                          <a:ea typeface="ＭＳ Ｐゴシック" panose="020B0600070205080204" pitchFamily="50" charset="-128"/>
                        </a:rPr>
                        <a:t>和泊町</a:t>
                      </a:r>
                      <a:r>
                        <a:rPr lang="ja-JP" altLang="en-US" sz="950" kern="100" dirty="0" smtClean="0">
                          <a:effectLst/>
                          <a:latin typeface="ＭＳ Ｐゴシック" panose="020B0600070205080204" pitchFamily="50" charset="-128"/>
                          <a:ea typeface="ＭＳ Ｐゴシック" panose="020B0600070205080204" pitchFamily="50" charset="-128"/>
                        </a:rPr>
                        <a:t>、知名町</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r" fontAlgn="ctr"/>
                      <a:r>
                        <a:rPr lang="en-US" altLang="ja-JP" sz="1050" b="0" i="0" u="none" strike="noStrike" dirty="0" smtClean="0">
                          <a:effectLst/>
                          <a:latin typeface="ＭＳ Ｐゴシック" panose="020B0600070205080204" pitchFamily="50" charset="-128"/>
                          <a:ea typeface="ＭＳ Ｐゴシック" panose="020B0600070205080204" pitchFamily="50" charset="-128"/>
                        </a:rPr>
                        <a:t>77%</a:t>
                      </a:r>
                      <a:endParaRPr lang="en-US" altLang="ja-JP" sz="105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tc>
              </a:tr>
              <a:tr h="180000">
                <a:tc>
                  <a:txBody>
                    <a:bodyPr/>
                    <a:lstStyle/>
                    <a:p>
                      <a:pPr algn="ctr">
                        <a:spcAft>
                          <a:spcPts val="0"/>
                        </a:spcAft>
                      </a:pPr>
                      <a:r>
                        <a:rPr lang="ja-JP" sz="950" kern="100" dirty="0">
                          <a:effectLst/>
                          <a:latin typeface="ＭＳ Ｐゴシック" panose="020B0600070205080204" pitchFamily="50" charset="-128"/>
                          <a:ea typeface="ＭＳ Ｐゴシック" panose="020B0600070205080204" pitchFamily="50" charset="-128"/>
                        </a:rPr>
                        <a:t>沖縄県</a:t>
                      </a:r>
                      <a:r>
                        <a:rPr lang="ja-JP" sz="950" kern="100" dirty="0" smtClean="0">
                          <a:effectLst/>
                          <a:latin typeface="ＭＳ Ｐゴシック" panose="020B0600070205080204" pitchFamily="50" charset="-128"/>
                          <a:ea typeface="ＭＳ Ｐゴシック" panose="020B0600070205080204" pitchFamily="50" charset="-128"/>
                        </a:rPr>
                        <a:t>（</a:t>
                      </a:r>
                      <a:r>
                        <a:rPr lang="en-US" altLang="ja-JP" sz="950" kern="100" dirty="0" smtClean="0">
                          <a:effectLst/>
                          <a:latin typeface="ＭＳ Ｐゴシック" panose="020B0600070205080204" pitchFamily="50" charset="-128"/>
                          <a:ea typeface="ＭＳ Ｐゴシック" panose="020B0600070205080204" pitchFamily="50" charset="-128"/>
                        </a:rPr>
                        <a:t>41</a:t>
                      </a:r>
                      <a:r>
                        <a:rPr lang="ja-JP" sz="950" kern="100" dirty="0" smtClean="0">
                          <a:effectLst/>
                          <a:latin typeface="ＭＳ Ｐゴシック" panose="020B0600070205080204" pitchFamily="50" charset="-128"/>
                          <a:ea typeface="ＭＳ Ｐゴシック" panose="020B0600070205080204" pitchFamily="50" charset="-128"/>
                        </a:rPr>
                        <a:t>）</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just">
                        <a:spcAft>
                          <a:spcPts val="0"/>
                        </a:spcAft>
                      </a:pPr>
                      <a:r>
                        <a:rPr lang="ja-JP" altLang="en-US" sz="950" kern="100" dirty="0" smtClean="0">
                          <a:effectLst/>
                          <a:latin typeface="ＭＳ Ｐゴシック" panose="020B0600070205080204" pitchFamily="50" charset="-128"/>
                          <a:ea typeface="ＭＳ Ｐゴシック" panose="020B0600070205080204" pitchFamily="50" charset="-128"/>
                        </a:rPr>
                        <a:t>那覇市、宜野湾市、豊見城市、宮古島市、伊江村、</a:t>
                      </a:r>
                      <a:r>
                        <a:rPr lang="ja-JP" sz="950" kern="100" dirty="0" smtClean="0">
                          <a:effectLst/>
                          <a:latin typeface="ＭＳ Ｐゴシック" panose="020B0600070205080204" pitchFamily="50" charset="-128"/>
                          <a:ea typeface="ＭＳ Ｐゴシック" panose="020B0600070205080204" pitchFamily="50" charset="-128"/>
                        </a:rPr>
                        <a:t>与那国町</a:t>
                      </a: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tc>
                <a:tc>
                  <a:txBody>
                    <a:bodyPr/>
                    <a:lstStyle/>
                    <a:p>
                      <a:pPr algn="r" fontAlgn="ctr"/>
                      <a:r>
                        <a:rPr lang="en-US" altLang="ja-JP" sz="1050" b="0" i="0" u="none" strike="noStrike" dirty="0">
                          <a:effectLst/>
                          <a:latin typeface="ＭＳ Ｐゴシック" panose="020B0600070205080204" pitchFamily="50" charset="-128"/>
                          <a:ea typeface="ＭＳ Ｐゴシック" panose="020B0600070205080204" pitchFamily="50" charset="-128"/>
                        </a:rPr>
                        <a:t>15%</a:t>
                      </a:r>
                    </a:p>
                  </a:txBody>
                  <a:tcPr marL="0" marR="0" marT="0" marB="0" anchor="ctr"/>
                </a:tc>
              </a:tr>
            </a:tbl>
          </a:graphicData>
        </a:graphic>
      </p:graphicFrame>
      <p:sp>
        <p:nvSpPr>
          <p:cNvPr id="6" name="AutoShape 15"/>
          <p:cNvSpPr>
            <a:spLocks noChangeArrowheads="1"/>
          </p:cNvSpPr>
          <p:nvPr/>
        </p:nvSpPr>
        <p:spPr bwMode="auto">
          <a:xfrm>
            <a:off x="192567" y="219936"/>
            <a:ext cx="9690494" cy="430689"/>
          </a:xfrm>
          <a:prstGeom prst="roundRect">
            <a:avLst>
              <a:gd name="adj" fmla="val 21125"/>
            </a:avLst>
          </a:prstGeom>
          <a:gradFill rotWithShape="1">
            <a:gsLst>
              <a:gs pos="0">
                <a:srgbClr val="FF9933"/>
              </a:gs>
              <a:gs pos="50000">
                <a:schemeClr val="bg1"/>
              </a:gs>
              <a:gs pos="100000">
                <a:srgbClr val="FF9933"/>
              </a:gs>
            </a:gsLst>
            <a:lin ang="5400000" scaled="1"/>
          </a:gradFill>
          <a:ln w="57150" cmpd="thickThin">
            <a:solidFill>
              <a:schemeClr val="tx1"/>
            </a:solidFill>
            <a:round/>
            <a:headEnd/>
            <a:tailEnd/>
          </a:ln>
          <a:effectLst/>
        </p:spPr>
        <p:txBody>
          <a:bodyPr lIns="67080" tIns="33541" rIns="67080" bIns="33541" anchor="ctr"/>
          <a:lstStyle/>
          <a:p>
            <a:pPr algn="ctr" defTabSz="843906">
              <a:defRPr/>
            </a:pP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マイキープラットフォーム運用協議会参加自治体</a:t>
            </a: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一覧（２／２）</a:t>
            </a:r>
            <a:endPar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5040000" y="6553065"/>
            <a:ext cx="4271155" cy="307777"/>
          </a:xfrm>
          <a:prstGeom prst="rect">
            <a:avLst/>
          </a:prstGeom>
          <a:noFill/>
        </p:spPr>
        <p:txBody>
          <a:bodyPr wrap="square" rtlCol="0">
            <a:spAutoFit/>
          </a:bodyPr>
          <a:lstStyle/>
          <a:p>
            <a:pPr algn="r"/>
            <a:r>
              <a:rPr kumimoji="1" lang="ja-JP" altLang="en-US" sz="1400" b="1" dirty="0" smtClean="0">
                <a:latin typeface="ＭＳ Ｐゴシック" panose="020B0600070205080204" pitchFamily="50" charset="-128"/>
                <a:ea typeface="ＭＳ Ｐゴシック" panose="020B0600070205080204" pitchFamily="50" charset="-128"/>
              </a:rPr>
              <a:t>合計　</a:t>
            </a:r>
            <a:r>
              <a:rPr lang="ja-JP" altLang="en-US" sz="1400" b="1" dirty="0" smtClean="0">
                <a:latin typeface="ＭＳ Ｐゴシック" panose="020B0600070205080204" pitchFamily="50" charset="-128"/>
                <a:ea typeface="ＭＳ Ｐゴシック" panose="020B0600070205080204" pitchFamily="50" charset="-128"/>
              </a:rPr>
              <a:t>５</a:t>
            </a:r>
            <a:r>
              <a:rPr lang="ja-JP" altLang="en-US" sz="1400" b="1" dirty="0">
                <a:latin typeface="ＭＳ Ｐゴシック" panose="020B0600070205080204" pitchFamily="50" charset="-128"/>
                <a:ea typeface="ＭＳ Ｐゴシック" panose="020B0600070205080204" pitchFamily="50" charset="-128"/>
              </a:rPr>
              <a:t>３２</a:t>
            </a:r>
            <a:r>
              <a:rPr kumimoji="1" lang="ja-JP" altLang="en-US" sz="1400" b="1" dirty="0" smtClean="0">
                <a:latin typeface="ＭＳ Ｐゴシック" panose="020B0600070205080204" pitchFamily="50" charset="-128"/>
                <a:ea typeface="ＭＳ Ｐゴシック" panose="020B0600070205080204" pitchFamily="50" charset="-128"/>
              </a:rPr>
              <a:t>団体（</a:t>
            </a:r>
            <a:r>
              <a:rPr kumimoji="1" lang="en-US" altLang="ja-JP" sz="1400" b="1" dirty="0" smtClean="0">
                <a:latin typeface="ＭＳ Ｐゴシック" panose="020B0600070205080204" pitchFamily="50" charset="-128"/>
                <a:ea typeface="ＭＳ Ｐゴシック" panose="020B0600070205080204" pitchFamily="50" charset="-128"/>
              </a:rPr>
              <a:t>29.7</a:t>
            </a:r>
            <a:r>
              <a:rPr kumimoji="1" lang="ja-JP" altLang="en-US" sz="1400" b="1" dirty="0" smtClean="0">
                <a:latin typeface="ＭＳ Ｐゴシック" panose="020B0600070205080204" pitchFamily="50" charset="-128"/>
                <a:ea typeface="ＭＳ Ｐゴシック" panose="020B0600070205080204" pitchFamily="50" charset="-128"/>
              </a:rPr>
              <a:t>％）（</a:t>
            </a:r>
            <a:r>
              <a:rPr lang="ja-JP" altLang="en-US" sz="1400" b="1" dirty="0" smtClean="0">
                <a:latin typeface="ＭＳ Ｐゴシック" panose="020B0600070205080204" pitchFamily="50" charset="-128"/>
                <a:ea typeface="ＭＳ Ｐゴシック" panose="020B0600070205080204" pitchFamily="50" charset="-128"/>
              </a:rPr>
              <a:t>令和元</a:t>
            </a:r>
            <a:r>
              <a:rPr kumimoji="1" lang="ja-JP" altLang="en-US" sz="1400" b="1" dirty="0" smtClean="0">
                <a:latin typeface="ＭＳ Ｐゴシック" panose="020B0600070205080204" pitchFamily="50" charset="-128"/>
                <a:ea typeface="ＭＳ Ｐゴシック" panose="020B0600070205080204" pitchFamily="50" charset="-128"/>
              </a:rPr>
              <a:t>年</a:t>
            </a:r>
            <a:r>
              <a:rPr lang="ja-JP" altLang="en-US" sz="1400" b="1" dirty="0" smtClean="0">
                <a:latin typeface="ＭＳ Ｐゴシック" panose="020B0600070205080204" pitchFamily="50" charset="-128"/>
                <a:ea typeface="ＭＳ Ｐゴシック" panose="020B0600070205080204" pitchFamily="50" charset="-128"/>
              </a:rPr>
              <a:t>６</a:t>
            </a:r>
            <a:r>
              <a:rPr kumimoji="1" lang="ja-JP" altLang="en-US" sz="1400" b="1" dirty="0" smtClean="0">
                <a:latin typeface="ＭＳ Ｐゴシック" panose="020B0600070205080204" pitchFamily="50" charset="-128"/>
                <a:ea typeface="ＭＳ Ｐゴシック" panose="020B0600070205080204" pitchFamily="50" charset="-128"/>
              </a:rPr>
              <a:t>月</a:t>
            </a:r>
            <a:r>
              <a:rPr lang="ja-JP" altLang="en-US" sz="1400" b="1" dirty="0" smtClean="0">
                <a:latin typeface="ＭＳ Ｐゴシック" panose="020B0600070205080204" pitchFamily="50" charset="-128"/>
                <a:ea typeface="ＭＳ Ｐゴシック" panose="020B0600070205080204" pitchFamily="50" charset="-128"/>
              </a:rPr>
              <a:t>２</a:t>
            </a:r>
            <a:r>
              <a:rPr lang="ja-JP" altLang="en-US" sz="1400" b="1" dirty="0">
                <a:latin typeface="ＭＳ Ｐゴシック" panose="020B0600070205080204" pitchFamily="50" charset="-128"/>
                <a:ea typeface="ＭＳ Ｐゴシック" panose="020B0600070205080204" pitchFamily="50" charset="-128"/>
              </a:rPr>
              <a:t>７</a:t>
            </a:r>
            <a:r>
              <a:rPr kumimoji="1" lang="ja-JP" altLang="en-US" sz="1400" b="1" dirty="0" smtClean="0">
                <a:latin typeface="ＭＳ Ｐゴシック" panose="020B0600070205080204" pitchFamily="50" charset="-128"/>
                <a:ea typeface="ＭＳ Ｐゴシック" panose="020B0600070205080204" pitchFamily="50" charset="-128"/>
              </a:rPr>
              <a:t>日現在）</a:t>
            </a:r>
            <a:endParaRPr kumimoji="1" lang="ja-JP" altLang="en-US" sz="1400" b="1" dirty="0">
              <a:latin typeface="ＭＳ Ｐゴシック" panose="020B0600070205080204" pitchFamily="50" charset="-128"/>
              <a:ea typeface="ＭＳ Ｐゴシック" panose="020B0600070205080204" pitchFamily="50" charset="-128"/>
            </a:endParaRPr>
          </a:p>
        </p:txBody>
      </p:sp>
      <p:sp>
        <p:nvSpPr>
          <p:cNvPr id="7" name="スライド番号プレースホルダー 1"/>
          <p:cNvSpPr txBox="1">
            <a:spLocks/>
          </p:cNvSpPr>
          <p:nvPr/>
        </p:nvSpPr>
        <p:spPr>
          <a:xfrm>
            <a:off x="7670273" y="6483723"/>
            <a:ext cx="23114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2000" dirty="0" smtClean="0">
                <a:latin typeface="ＭＳ ゴシック" panose="020B0609070205080204" pitchFamily="49" charset="-128"/>
                <a:ea typeface="ＭＳ ゴシック" panose="020B0609070205080204" pitchFamily="49" charset="-128"/>
              </a:rPr>
              <a:t>12</a:t>
            </a:r>
            <a:endParaRPr lang="ja-JP" altLang="en-US" sz="2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344885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nvPr>
        </p:nvGraphicFramePr>
        <p:xfrm>
          <a:off x="247155" y="706674"/>
          <a:ext cx="2864906" cy="5732094"/>
        </p:xfrm>
        <a:graphic>
          <a:graphicData uri="http://schemas.openxmlformats.org/drawingml/2006/table">
            <a:tbl>
              <a:tblPr>
                <a:tableStyleId>{5C22544A-7EE6-4342-B048-85BDC9FD1C3A}</a:tableStyleId>
              </a:tblPr>
              <a:tblGrid>
                <a:gridCol w="484403"/>
                <a:gridCol w="571087"/>
                <a:gridCol w="452354"/>
                <a:gridCol w="452354"/>
                <a:gridCol w="452354"/>
                <a:gridCol w="452354"/>
              </a:tblGrid>
              <a:tr h="209664">
                <a:tc>
                  <a:txBody>
                    <a:bodyPr/>
                    <a:lstStyle/>
                    <a:p>
                      <a:pPr algn="ctr" fontAlgn="ctr"/>
                      <a:r>
                        <a:rPr lang="ja-JP" altLang="en-US" sz="700" u="none" strike="noStrike" dirty="0">
                          <a:solidFill>
                            <a:schemeClr val="tx1"/>
                          </a:solidFill>
                          <a:effectLst/>
                          <a:latin typeface="ＭＳ Ｐゴシック" panose="020B0600070205080204" pitchFamily="50" charset="-128"/>
                          <a:ea typeface="ＭＳ Ｐゴシック" panose="020B0600070205080204" pitchFamily="50" charset="-128"/>
                        </a:rPr>
                        <a:t>都道府県名</a:t>
                      </a: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700" u="none" strike="noStrike" dirty="0">
                          <a:solidFill>
                            <a:schemeClr val="tx1"/>
                          </a:solidFill>
                          <a:effectLst/>
                          <a:latin typeface="ＭＳ Ｐゴシック" panose="020B0600070205080204" pitchFamily="50" charset="-128"/>
                          <a:ea typeface="ＭＳ Ｐゴシック" panose="020B0600070205080204" pitchFamily="50" charset="-128"/>
                        </a:rPr>
                        <a:t>市区町村名</a:t>
                      </a: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700" u="none" strike="noStrike" dirty="0">
                          <a:solidFill>
                            <a:schemeClr val="tx1"/>
                          </a:solidFill>
                          <a:effectLst/>
                          <a:latin typeface="ＭＳ Ｐゴシック" panose="020B0600070205080204" pitchFamily="50" charset="-128"/>
                          <a:ea typeface="ＭＳ Ｐゴシック" panose="020B0600070205080204" pitchFamily="50" charset="-128"/>
                        </a:rPr>
                        <a:t>図書館</a:t>
                      </a: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700" u="none" strike="noStrike" dirty="0" err="1">
                          <a:solidFill>
                            <a:schemeClr val="tx1"/>
                          </a:solidFill>
                          <a:effectLst/>
                          <a:latin typeface="ＭＳ Ｐゴシック" panose="020B0600070205080204" pitchFamily="50" charset="-128"/>
                          <a:ea typeface="ＭＳ Ｐゴシック" panose="020B0600070205080204" pitchFamily="50" charset="-128"/>
                        </a:rPr>
                        <a:t>めい</a:t>
                      </a:r>
                      <a:r>
                        <a:rPr lang="ja-JP" altLang="en-US" sz="700" u="none" strike="noStrike" dirty="0">
                          <a:solidFill>
                            <a:schemeClr val="tx1"/>
                          </a:solidFill>
                          <a:effectLst/>
                          <a:latin typeface="ＭＳ Ｐゴシック" panose="020B0600070205080204" pitchFamily="50" charset="-128"/>
                          <a:ea typeface="ＭＳ Ｐゴシック" panose="020B0600070205080204" pitchFamily="50" charset="-128"/>
                        </a:rPr>
                        <a:t>ぶつチョイス</a:t>
                      </a: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700" u="none" strike="noStrike" dirty="0">
                          <a:solidFill>
                            <a:schemeClr val="tx1"/>
                          </a:solidFill>
                          <a:effectLst/>
                          <a:latin typeface="ＭＳ Ｐゴシック" panose="020B0600070205080204" pitchFamily="50" charset="-128"/>
                          <a:ea typeface="ＭＳ Ｐゴシック" panose="020B0600070205080204" pitchFamily="50" charset="-128"/>
                        </a:rPr>
                        <a:t>商店等</a:t>
                      </a: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700" u="none" strike="noStrike" dirty="0">
                          <a:solidFill>
                            <a:schemeClr val="tx1"/>
                          </a:solidFill>
                          <a:effectLst/>
                          <a:latin typeface="ＭＳ Ｐゴシック" panose="020B0600070205080204" pitchFamily="50" charset="-128"/>
                          <a:ea typeface="ＭＳ Ｐゴシック" panose="020B0600070205080204" pitchFamily="50" charset="-128"/>
                        </a:rPr>
                        <a:t>寄附</a:t>
                      </a: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r>
              <a:tr h="141506">
                <a:tc rowSpan="2">
                  <a:txBody>
                    <a:bodyPr/>
                    <a:lstStyle/>
                    <a:p>
                      <a:pPr algn="ctr" fontAlgn="ctr"/>
                      <a:r>
                        <a:rPr lang="ja-JP" altLang="en-US" sz="7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北海道</a:t>
                      </a: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mn-ea"/>
                        </a:rPr>
                        <a:t>古平町</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pPr algn="ctr" fontAlgn="ctr"/>
                      <a:endParaRPr lang="ja-JP" altLang="en-US" sz="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0066CC"/>
                    </a:solid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鷹栖町</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rowSpan="3">
                  <a:txBody>
                    <a:bodyPr/>
                    <a:lstStyle/>
                    <a:p>
                      <a:pPr algn="ctr" fontAlgn="ctr"/>
                      <a:r>
                        <a:rPr lang="ja-JP" altLang="en-US" sz="700" u="none" strike="noStrike" dirty="0" smtClean="0">
                          <a:solidFill>
                            <a:schemeClr val="tx1"/>
                          </a:solidFill>
                          <a:effectLst/>
                          <a:latin typeface="ＭＳ Ｐゴシック" panose="020B0600070205080204" pitchFamily="50" charset="-128"/>
                          <a:ea typeface="ＭＳ Ｐゴシック" panose="020B0600070205080204" pitchFamily="50" charset="-128"/>
                        </a:rPr>
                        <a:t>青森県</a:t>
                      </a: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県</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pPr algn="ctr" fontAlgn="ctr"/>
                      <a:endParaRPr lang="ja-JP" altLang="en-US" sz="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0066CC"/>
                    </a:solid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外ヶ浜町</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pPr algn="ctr" fontAlgn="ctr"/>
                      <a:endParaRPr lang="ja-JP" altLang="en-US" sz="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0066CC"/>
                    </a:solid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中泊町</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a:txBody>
                    <a:bodyPr/>
                    <a:lstStyle/>
                    <a:p>
                      <a:pPr algn="ctr" fontAlgn="ctr"/>
                      <a:r>
                        <a:rPr lang="ja-JP" altLang="en-US" sz="700" u="none" strike="noStrike" dirty="0">
                          <a:solidFill>
                            <a:schemeClr val="tx1"/>
                          </a:solidFill>
                          <a:effectLst/>
                          <a:latin typeface="ＭＳ Ｐゴシック" panose="020B0600070205080204" pitchFamily="50" charset="-128"/>
                          <a:ea typeface="ＭＳ Ｐゴシック" panose="020B0600070205080204" pitchFamily="50" charset="-128"/>
                        </a:rPr>
                        <a:t>岩手県</a:t>
                      </a: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一関市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mn-ea"/>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mn-ea"/>
                        </a:rPr>
                        <a:t>●</a:t>
                      </a:r>
                      <a:endParaRPr lang="en-US" altLang="ja-JP" sz="700" b="0" i="0" u="none" strike="noStrike" dirty="0" smtClean="0">
                        <a:solidFill>
                          <a:srgbClr val="000000"/>
                        </a:solidFill>
                        <a:effectLst/>
                        <a:latin typeface="ＭＳ Ｐゴシック" panose="020B0600070205080204" pitchFamily="50" charset="-128"/>
                        <a:ea typeface="+mn-ea"/>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mn-ea"/>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a:txBody>
                    <a:bodyPr/>
                    <a:lstStyle/>
                    <a:p>
                      <a:pPr algn="ctr" fontAlgn="ctr"/>
                      <a:r>
                        <a:rPr lang="ja-JP" altLang="en-US" sz="7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宮城県</a:t>
                      </a: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石巻市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a:txBody>
                    <a:bodyPr/>
                    <a:lstStyle/>
                    <a:p>
                      <a:pPr algn="ctr" fontAlgn="ctr"/>
                      <a:r>
                        <a:rPr lang="ja-JP" altLang="en-US" sz="7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山形県</a:t>
                      </a: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三川町</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mn-ea"/>
                        </a:rPr>
                        <a:t>●</a:t>
                      </a:r>
                      <a:endParaRPr lang="ja-JP" altLang="en-US" sz="700" b="0" i="0" u="none" strike="noStrike" dirty="0">
                        <a:solidFill>
                          <a:srgbClr val="000000"/>
                        </a:solidFill>
                        <a:effectLst/>
                        <a:latin typeface="ＭＳ Ｐゴシック" panose="020B0600070205080204" pitchFamily="50" charset="-128"/>
                        <a:ea typeface="+mn-ea"/>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rowSpan="3">
                  <a:txBody>
                    <a:bodyPr/>
                    <a:lstStyle/>
                    <a:p>
                      <a:pPr algn="ctr" fontAlgn="ctr"/>
                      <a:r>
                        <a:rPr lang="ja-JP" altLang="en-US" sz="7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茨城県</a:t>
                      </a:r>
                      <a:endParaRPr lang="en-US" altLang="ja-JP" sz="700" b="0" i="0" u="none" strike="noStrike" dirty="0" smtClean="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笠間市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smtClean="0">
                          <a:effectLst/>
                          <a:latin typeface="ＭＳ Ｐゴシック" panose="020B0600070205080204" pitchFamily="50" charset="-128"/>
                          <a:ea typeface="ＭＳ Ｐゴシック" panose="020B0600070205080204" pitchFamily="50" charset="-128"/>
                        </a:rPr>
                        <a:t>●</a:t>
                      </a: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pPr algn="ctr" fontAlgn="ctr"/>
                      <a:endParaRPr lang="ja-JP" altLang="en-US" sz="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0066CC"/>
                    </a:solid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潮来市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smtClean="0">
                          <a:effectLst/>
                          <a:latin typeface="ＭＳ Ｐゴシック" panose="020B0600070205080204" pitchFamily="50" charset="-128"/>
                          <a:ea typeface="+mn-ea"/>
                        </a:rPr>
                        <a:t>●</a:t>
                      </a:r>
                      <a:endParaRPr lang="ja-JP" altLang="en-US" sz="700" b="0" i="0" u="none" strike="noStrike" dirty="0">
                        <a:solidFill>
                          <a:srgbClr val="000000"/>
                        </a:solidFill>
                        <a:effectLst/>
                        <a:latin typeface="ＭＳ Ｐゴシック" panose="020B0600070205080204" pitchFamily="50" charset="-128"/>
                        <a:ea typeface="+mn-ea"/>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pPr algn="ctr" fontAlgn="ctr"/>
                      <a:endParaRPr lang="en-US" altLang="ja-JP" sz="700" b="0" i="0" u="none" strike="noStrike" dirty="0" smtClean="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利根町</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3532" rtl="0" eaLnBrk="1" fontAlgn="ctr" latinLnBrk="0" hangingPunct="1">
                        <a:lnSpc>
                          <a:spcPct val="100000"/>
                        </a:lnSpc>
                        <a:spcBef>
                          <a:spcPts val="0"/>
                        </a:spcBef>
                        <a:spcAft>
                          <a:spcPts val="0"/>
                        </a:spcAft>
                        <a:buClrTx/>
                        <a:buSzTx/>
                        <a:buFontTx/>
                        <a:buNone/>
                        <a:tabLst/>
                        <a:defRPr/>
                      </a:pPr>
                      <a:r>
                        <a:rPr lang="ja-JP" altLang="en-US" sz="700" u="none" strike="noStrike" dirty="0" smtClean="0">
                          <a:effectLst/>
                          <a:latin typeface="ＭＳ Ｐゴシック" panose="020B0600070205080204" pitchFamily="50" charset="-128"/>
                          <a:ea typeface="+mn-ea"/>
                        </a:rPr>
                        <a:t>●</a:t>
                      </a:r>
                      <a:endParaRPr lang="ja-JP" altLang="en-US" sz="700" b="0" i="0" u="none" strike="noStrike" dirty="0" smtClean="0">
                        <a:solidFill>
                          <a:srgbClr val="000000"/>
                        </a:solidFill>
                        <a:effectLst/>
                        <a:latin typeface="ＭＳ Ｐゴシック" panose="020B0600070205080204" pitchFamily="50" charset="-128"/>
                        <a:ea typeface="+mn-ea"/>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rowSpan="3">
                  <a:txBody>
                    <a:bodyPr/>
                    <a:lstStyle/>
                    <a:p>
                      <a:pPr algn="ctr" fontAlgn="ctr"/>
                      <a:r>
                        <a:rPr lang="ja-JP" altLang="en-US" sz="7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栃木県</a:t>
                      </a: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真岡市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pPr algn="ctr" fontAlgn="ctr"/>
                      <a:endParaRPr lang="ja-JP" altLang="en-US" sz="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0066CC"/>
                    </a:solid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益子町</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mn-ea"/>
                        </a:rPr>
                        <a:t>●</a:t>
                      </a:r>
                      <a:endParaRPr lang="ja-JP" altLang="en-US" sz="700" b="0" i="0" u="none" strike="noStrike" dirty="0">
                        <a:solidFill>
                          <a:srgbClr val="000000"/>
                        </a:solidFill>
                        <a:effectLst/>
                        <a:latin typeface="ＭＳ Ｐゴシック" panose="020B0600070205080204" pitchFamily="50" charset="-128"/>
                        <a:ea typeface="+mn-ea"/>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pPr algn="ctr" fontAlgn="ctr"/>
                      <a:endParaRPr lang="ja-JP" altLang="en-US" sz="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0066CC"/>
                    </a:solidFill>
                  </a:tcPr>
                </a:tc>
                <a:tc>
                  <a:txBody>
                    <a:bodyPr/>
                    <a:lstStyle/>
                    <a:p>
                      <a:pPr algn="ctr" fontAlgn="ctr"/>
                      <a:r>
                        <a:rPr lang="ja-JP" altLang="en-US" sz="700" u="none" strike="noStrike" dirty="0" smtClean="0">
                          <a:effectLst/>
                          <a:latin typeface="ＭＳ Ｐゴシック" panose="020B0600070205080204" pitchFamily="50" charset="-128"/>
                          <a:ea typeface="ＭＳ Ｐゴシック" panose="020B0600070205080204" pitchFamily="50" charset="-128"/>
                        </a:rPr>
                        <a:t>茂木町</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a:txBody>
                    <a:bodyPr/>
                    <a:lstStyle/>
                    <a:p>
                      <a:pPr algn="ctr" fontAlgn="ctr"/>
                      <a:r>
                        <a:rPr lang="ja-JP" altLang="en-US" sz="700" u="none" strike="noStrike" dirty="0">
                          <a:solidFill>
                            <a:schemeClr val="tx1"/>
                          </a:solidFill>
                          <a:effectLst/>
                          <a:latin typeface="ＭＳ Ｐゴシック" panose="020B0600070205080204" pitchFamily="50" charset="-128"/>
                          <a:ea typeface="ＭＳ Ｐゴシック" panose="020B0600070205080204" pitchFamily="50" charset="-128"/>
                        </a:rPr>
                        <a:t>群馬県</a:t>
                      </a: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前橋市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rowSpan="2">
                  <a:txBody>
                    <a:bodyPr/>
                    <a:lstStyle/>
                    <a:p>
                      <a:pPr algn="ctr" fontAlgn="ctr"/>
                      <a:r>
                        <a:rPr lang="ja-JP" altLang="en-US" sz="7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埼玉県</a:t>
                      </a: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川口市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smtClean="0">
                          <a:effectLst/>
                          <a:latin typeface="ＭＳ Ｐゴシック" panose="020B0600070205080204" pitchFamily="50" charset="-128"/>
                          <a:ea typeface="+mn-ea"/>
                        </a:rPr>
                        <a:t>●</a:t>
                      </a:r>
                      <a:endParaRPr lang="ja-JP" altLang="en-US" sz="700" b="0" i="0" u="none" strike="noStrike" dirty="0">
                        <a:solidFill>
                          <a:srgbClr val="000000"/>
                        </a:solidFill>
                        <a:effectLst/>
                        <a:latin typeface="ＭＳ Ｐゴシック" panose="020B0600070205080204" pitchFamily="50" charset="-128"/>
                        <a:ea typeface="+mn-ea"/>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pPr algn="ctr" fontAlgn="ctr"/>
                      <a:endParaRPr lang="ja-JP" altLang="en-US" sz="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0066CC"/>
                    </a:solid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所沢市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rowSpan="4">
                  <a:txBody>
                    <a:bodyPr/>
                    <a:lstStyle/>
                    <a:p>
                      <a:pPr algn="ctr" fontAlgn="ctr"/>
                      <a:r>
                        <a:rPr lang="ja-JP" altLang="en-US" sz="7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千葉県</a:t>
                      </a: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船橋市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mn-ea"/>
                        </a:rPr>
                        <a:t>●</a:t>
                      </a:r>
                      <a:endParaRPr lang="ja-JP" altLang="en-US" sz="700" b="0" i="0" u="none" strike="noStrike" dirty="0">
                        <a:solidFill>
                          <a:srgbClr val="000000"/>
                        </a:solidFill>
                        <a:effectLst/>
                        <a:latin typeface="ＭＳ Ｐゴシック" panose="020B0600070205080204" pitchFamily="50" charset="-128"/>
                        <a:ea typeface="+mn-ea"/>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pPr algn="ctr" fontAlgn="ctr"/>
                      <a:endParaRPr lang="ja-JP" altLang="en-US" sz="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0066CC"/>
                    </a:solid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成田市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pPr algn="ctr" fontAlgn="ctr"/>
                      <a:endParaRPr lang="ja-JP" altLang="en-US" sz="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0066CC"/>
                    </a:solid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いすみ市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pPr algn="ctr" fontAlgn="ctr"/>
                      <a:endParaRPr lang="ja-JP" altLang="en-US" sz="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0066CC"/>
                    </a:solid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横芝光町</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mn-ea"/>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rowSpan="2">
                  <a:txBody>
                    <a:bodyPr/>
                    <a:lstStyle/>
                    <a:p>
                      <a:pPr algn="ctr" fontAlgn="ctr"/>
                      <a:r>
                        <a:rPr lang="ja-JP" altLang="en-US" sz="700" u="none" strike="noStrike" dirty="0" smtClean="0">
                          <a:solidFill>
                            <a:schemeClr val="tx1"/>
                          </a:solidFill>
                          <a:effectLst/>
                          <a:latin typeface="ＭＳ Ｐゴシック" panose="020B0600070205080204" pitchFamily="50" charset="-128"/>
                          <a:ea typeface="ＭＳ Ｐゴシック" panose="020B0600070205080204" pitchFamily="50" charset="-128"/>
                        </a:rPr>
                        <a:t>東京都</a:t>
                      </a: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豊島区</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pPr algn="ctr" fontAlgn="ctr"/>
                      <a:endParaRPr lang="ja-JP" altLang="en-US" sz="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0066CC"/>
                    </a:solid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mn-ea"/>
                        </a:rPr>
                        <a:t>八王子市</a:t>
                      </a:r>
                      <a:endParaRPr lang="en-US" altLang="ja-JP"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a:txBody>
                    <a:bodyPr/>
                    <a:lstStyle/>
                    <a:p>
                      <a:pPr algn="ctr" fontAlgn="ctr"/>
                      <a:r>
                        <a:rPr lang="ja-JP" altLang="en-US" sz="700" u="none" strike="noStrike" dirty="0" smtClean="0">
                          <a:solidFill>
                            <a:schemeClr val="tx1"/>
                          </a:solidFill>
                          <a:effectLst/>
                          <a:latin typeface="ＭＳ Ｐゴシック" panose="020B0600070205080204" pitchFamily="50" charset="-128"/>
                          <a:ea typeface="ＭＳ Ｐゴシック" panose="020B0600070205080204" pitchFamily="50" charset="-128"/>
                        </a:rPr>
                        <a:t>神奈川県</a:t>
                      </a: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相模原市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rowSpan="2">
                  <a:txBody>
                    <a:bodyPr/>
                    <a:lstStyle/>
                    <a:p>
                      <a:pPr algn="ctr" fontAlgn="ctr"/>
                      <a:r>
                        <a:rPr lang="ja-JP" altLang="en-US" sz="7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新潟県</a:t>
                      </a: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7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三条市</a:t>
                      </a: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pPr algn="ctr" fontAlgn="ctr"/>
                      <a:endParaRPr lang="ja-JP" altLang="en-US" sz="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0066CC"/>
                    </a:solid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胎内市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mn-ea"/>
                        </a:rPr>
                        <a:t>●</a:t>
                      </a:r>
                      <a:endParaRPr lang="ja-JP" altLang="en-US" sz="700" b="0" i="0" u="none" strike="noStrike" dirty="0">
                        <a:solidFill>
                          <a:srgbClr val="000000"/>
                        </a:solidFill>
                        <a:effectLst/>
                        <a:latin typeface="ＭＳ Ｐゴシック" panose="020B0600070205080204" pitchFamily="50" charset="-128"/>
                        <a:ea typeface="+mn-ea"/>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rowSpan="7">
                  <a:txBody>
                    <a:bodyPr/>
                    <a:lstStyle/>
                    <a:p>
                      <a:pPr algn="ctr" fontAlgn="ctr"/>
                      <a:r>
                        <a:rPr lang="ja-JP" altLang="en-US" sz="7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富山県</a:t>
                      </a: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smtClean="0">
                          <a:solidFill>
                            <a:srgbClr val="000000"/>
                          </a:solidFill>
                          <a:effectLst/>
                          <a:latin typeface="ＭＳ Ｐゴシック" panose="020B0600070205080204" pitchFamily="50" charset="-128"/>
                          <a:ea typeface="+mn-ea"/>
                        </a:rPr>
                        <a:t>県</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smtClean="0">
                          <a:effectLst/>
                          <a:latin typeface="ＭＳ Ｐゴシック" panose="020B0600070205080204" pitchFamily="50" charset="-128"/>
                          <a:ea typeface="+mn-ea"/>
                        </a:rPr>
                        <a:t>●</a:t>
                      </a:r>
                      <a:endParaRPr lang="ja-JP" altLang="en-US" sz="700" b="0" i="0" u="none" strike="noStrike" dirty="0">
                        <a:solidFill>
                          <a:srgbClr val="000000"/>
                        </a:solidFill>
                        <a:effectLst/>
                        <a:latin typeface="ＭＳ Ｐゴシック" panose="020B0600070205080204" pitchFamily="50" charset="-128"/>
                        <a:ea typeface="+mn-ea"/>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pPr algn="ctr" fontAlgn="ctr"/>
                      <a:endParaRPr lang="ja-JP" altLang="en-US" sz="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0066CC"/>
                    </a:solid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富山市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pPr algn="ctr" fontAlgn="ctr"/>
                      <a:endParaRPr lang="ja-JP" altLang="en-US" sz="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0066CC"/>
                    </a:solid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氷見市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smtClean="0">
                          <a:effectLst/>
                          <a:latin typeface="ＭＳ Ｐゴシック" panose="020B0600070205080204" pitchFamily="50" charset="-128"/>
                          <a:ea typeface="+mn-ea"/>
                        </a:rPr>
                        <a:t>●</a:t>
                      </a:r>
                      <a:endParaRPr lang="ja-JP" altLang="en-US" sz="700" b="0" i="0" u="none" strike="noStrike" dirty="0">
                        <a:solidFill>
                          <a:srgbClr val="000000"/>
                        </a:solidFill>
                        <a:effectLst/>
                        <a:latin typeface="ＭＳ Ｐゴシック" panose="020B0600070205080204" pitchFamily="50" charset="-128"/>
                        <a:ea typeface="+mn-ea"/>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pPr algn="ctr" fontAlgn="ctr"/>
                      <a:endParaRPr lang="ja-JP" altLang="en-US" sz="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0066CC"/>
                    </a:solid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射水市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smtClean="0">
                          <a:effectLst/>
                          <a:latin typeface="ＭＳ Ｐゴシック" panose="020B0600070205080204" pitchFamily="50" charset="-128"/>
                          <a:ea typeface="+mn-ea"/>
                        </a:rPr>
                        <a:t>●</a:t>
                      </a:r>
                      <a:endParaRPr lang="ja-JP" altLang="en-US" sz="700" b="0" i="0" u="none" strike="noStrike" dirty="0">
                        <a:solidFill>
                          <a:srgbClr val="000000"/>
                        </a:solidFill>
                        <a:effectLst/>
                        <a:latin typeface="ＭＳ Ｐゴシック" panose="020B0600070205080204" pitchFamily="50" charset="-128"/>
                        <a:ea typeface="+mn-ea"/>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smtClean="0">
                          <a:effectLst/>
                          <a:latin typeface="ＭＳ Ｐゴシック" panose="020B0600070205080204" pitchFamily="50" charset="-128"/>
                          <a:ea typeface="ＭＳ Ｐゴシック" panose="020B0600070205080204" pitchFamily="50" charset="-128"/>
                        </a:rPr>
                        <a:t>●</a:t>
                      </a: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pPr algn="ctr" fontAlgn="ctr"/>
                      <a:endParaRPr lang="ja-JP" altLang="en-US" sz="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0066CC"/>
                    </a:solid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舟橋村</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smtClean="0">
                          <a:effectLst/>
                          <a:latin typeface="ＭＳ Ｐゴシック" panose="020B0600070205080204" pitchFamily="50" charset="-128"/>
                          <a:ea typeface="+mn-ea"/>
                        </a:rPr>
                        <a:t>●</a:t>
                      </a:r>
                      <a:endParaRPr lang="ja-JP" altLang="en-US" sz="700" b="0" i="0" u="none" strike="noStrike" dirty="0">
                        <a:solidFill>
                          <a:srgbClr val="000000"/>
                        </a:solidFill>
                        <a:effectLst/>
                        <a:latin typeface="ＭＳ Ｐゴシック" panose="020B0600070205080204" pitchFamily="50" charset="-128"/>
                        <a:ea typeface="+mn-ea"/>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endParaRPr kumimoji="1" lang="ja-JP" altLang="en-US"/>
                    </a:p>
                  </a:txBody>
                  <a:tcPr>
                    <a:solidFill>
                      <a:srgbClr val="0066CC"/>
                    </a:solid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上市町</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mn-ea"/>
                        </a:rPr>
                        <a:t>●</a:t>
                      </a:r>
                      <a:endParaRPr lang="ja-JP" altLang="en-US" sz="700" b="0" i="0" u="none" strike="noStrike" dirty="0">
                        <a:solidFill>
                          <a:srgbClr val="000000"/>
                        </a:solidFill>
                        <a:effectLst/>
                        <a:latin typeface="ＭＳ Ｐゴシック" panose="020B0600070205080204" pitchFamily="50" charset="-128"/>
                        <a:ea typeface="+mn-ea"/>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pPr algn="ctr" fontAlgn="ctr"/>
                      <a:endParaRPr lang="ja-JP" altLang="en-US" sz="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0066CC"/>
                    </a:solid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立山町</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smtClean="0">
                          <a:effectLst/>
                          <a:latin typeface="ＭＳ Ｐゴシック" panose="020B0600070205080204" pitchFamily="50" charset="-128"/>
                          <a:ea typeface="+mn-ea"/>
                        </a:rPr>
                        <a:t>●</a:t>
                      </a:r>
                      <a:endParaRPr lang="ja-JP" altLang="en-US" sz="700" b="0" i="0" u="none" strike="noStrike" dirty="0">
                        <a:solidFill>
                          <a:srgbClr val="000000"/>
                        </a:solidFill>
                        <a:effectLst/>
                        <a:latin typeface="ＭＳ Ｐゴシック" panose="020B0600070205080204" pitchFamily="50" charset="-128"/>
                        <a:ea typeface="+mn-ea"/>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rowSpan="2">
                  <a:txBody>
                    <a:bodyPr/>
                    <a:lstStyle/>
                    <a:p>
                      <a:pPr algn="ctr" fontAlgn="ctr"/>
                      <a:r>
                        <a:rPr lang="ja-JP" altLang="en-US" sz="700" u="none" strike="noStrike" dirty="0">
                          <a:solidFill>
                            <a:schemeClr val="tx1"/>
                          </a:solidFill>
                          <a:effectLst/>
                          <a:latin typeface="ＭＳ Ｐゴシック" panose="020B0600070205080204" pitchFamily="50" charset="-128"/>
                          <a:ea typeface="ＭＳ Ｐゴシック" panose="020B0600070205080204" pitchFamily="50" charset="-128"/>
                        </a:rPr>
                        <a:t>福井県</a:t>
                      </a: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福井市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pPr algn="ctr" fontAlgn="ct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越前市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smtClean="0">
                          <a:effectLst/>
                          <a:latin typeface="ＭＳ Ｐゴシック" panose="020B0600070205080204" pitchFamily="50" charset="-128"/>
                          <a:ea typeface="ＭＳ Ｐゴシック" panose="020B0600070205080204" pitchFamily="50" charset="-128"/>
                        </a:rPr>
                        <a:t>●</a:t>
                      </a: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smtClean="0">
                          <a:effectLst/>
                          <a:latin typeface="ＭＳ Ｐゴシック" panose="020B0600070205080204" pitchFamily="50" charset="-128"/>
                          <a:ea typeface="+mn-ea"/>
                        </a:rPr>
                        <a:t>●</a:t>
                      </a: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rowSpan="2">
                  <a:txBody>
                    <a:bodyPr/>
                    <a:lstStyle/>
                    <a:p>
                      <a:pPr algn="ctr" fontAlgn="ctr"/>
                      <a:r>
                        <a:rPr lang="ja-JP" altLang="en-US" sz="700" u="none" strike="noStrike" dirty="0" smtClean="0">
                          <a:solidFill>
                            <a:schemeClr val="tx1"/>
                          </a:solidFill>
                          <a:effectLst/>
                          <a:latin typeface="ＭＳ Ｐゴシック" panose="020B0600070205080204" pitchFamily="50" charset="-128"/>
                          <a:ea typeface="ＭＳ Ｐゴシック" panose="020B0600070205080204" pitchFamily="50" charset="-128"/>
                        </a:rPr>
                        <a:t>山梨県</a:t>
                      </a: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市川三郷町</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pPr algn="ctr" fontAlgn="ctr"/>
                      <a:endParaRPr lang="ja-JP" altLang="en-US" sz="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0066CC"/>
                    </a:solid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小菅村</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rowSpan="2">
                  <a:txBody>
                    <a:bodyPr/>
                    <a:lstStyle/>
                    <a:p>
                      <a:pPr algn="ctr" fontAlgn="ctr"/>
                      <a:r>
                        <a:rPr lang="ja-JP" altLang="en-US" sz="700" u="none" strike="noStrike" dirty="0">
                          <a:solidFill>
                            <a:schemeClr val="tx1"/>
                          </a:solidFill>
                          <a:effectLst/>
                          <a:latin typeface="ＭＳ Ｐゴシック" panose="020B0600070205080204" pitchFamily="50" charset="-128"/>
                          <a:ea typeface="ＭＳ Ｐゴシック" panose="020B0600070205080204" pitchFamily="50" charset="-128"/>
                        </a:rPr>
                        <a:t>長野県</a:t>
                      </a: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塩尻市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mn-ea"/>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pPr algn="ctr" fontAlgn="ctr"/>
                      <a:endParaRPr lang="ja-JP" altLang="en-US" sz="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0066CC"/>
                    </a:solid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山ノ内町</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700" u="none" strike="noStrike" dirty="0" smtClean="0">
                          <a:effectLst/>
                          <a:latin typeface="ＭＳ Ｐゴシック" panose="020B0600070205080204" pitchFamily="50" charset="-128"/>
                          <a:ea typeface="+mn-ea"/>
                        </a:rPr>
                        <a:t>●</a:t>
                      </a:r>
                      <a:endParaRPr lang="ja-JP" altLang="en-US" sz="700" b="0" i="0" u="none" strike="noStrike" dirty="0" smtClean="0">
                        <a:solidFill>
                          <a:srgbClr val="000000"/>
                        </a:solidFill>
                        <a:effectLst/>
                        <a:latin typeface="ＭＳ Ｐゴシック" panose="020B0600070205080204" pitchFamily="50" charset="-128"/>
                        <a:ea typeface="+mn-ea"/>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bl>
          </a:graphicData>
        </a:graphic>
      </p:graphicFrame>
      <p:graphicFrame>
        <p:nvGraphicFramePr>
          <p:cNvPr id="12" name="表 11"/>
          <p:cNvGraphicFramePr>
            <a:graphicFrameLocks noGrp="1"/>
          </p:cNvGraphicFramePr>
          <p:nvPr>
            <p:extLst/>
          </p:nvPr>
        </p:nvGraphicFramePr>
        <p:xfrm>
          <a:off x="3312782" y="706674"/>
          <a:ext cx="2866748" cy="5732094"/>
        </p:xfrm>
        <a:graphic>
          <a:graphicData uri="http://schemas.openxmlformats.org/drawingml/2006/table">
            <a:tbl>
              <a:tblPr>
                <a:tableStyleId>{5C22544A-7EE6-4342-B048-85BDC9FD1C3A}</a:tableStyleId>
              </a:tblPr>
              <a:tblGrid>
                <a:gridCol w="527186"/>
                <a:gridCol w="527186"/>
                <a:gridCol w="453094"/>
                <a:gridCol w="453094"/>
                <a:gridCol w="453094"/>
                <a:gridCol w="453094"/>
              </a:tblGrid>
              <a:tr h="209664">
                <a:tc>
                  <a:txBody>
                    <a:bodyPr/>
                    <a:lstStyle/>
                    <a:p>
                      <a:pPr algn="ctr" fontAlgn="ctr"/>
                      <a:r>
                        <a:rPr lang="ja-JP" altLang="en-US" sz="700" u="none" strike="noStrike" dirty="0">
                          <a:solidFill>
                            <a:schemeClr val="tx1"/>
                          </a:solidFill>
                          <a:effectLst/>
                          <a:latin typeface="ＭＳ Ｐゴシック" panose="020B0600070205080204" pitchFamily="50" charset="-128"/>
                          <a:ea typeface="ＭＳ Ｐゴシック" panose="020B0600070205080204" pitchFamily="50" charset="-128"/>
                        </a:rPr>
                        <a:t>都道府県名</a:t>
                      </a: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700" u="none" strike="noStrike" dirty="0">
                          <a:solidFill>
                            <a:schemeClr val="tx1"/>
                          </a:solidFill>
                          <a:effectLst/>
                          <a:latin typeface="ＭＳ Ｐゴシック" panose="020B0600070205080204" pitchFamily="50" charset="-128"/>
                          <a:ea typeface="ＭＳ Ｐゴシック" panose="020B0600070205080204" pitchFamily="50" charset="-128"/>
                        </a:rPr>
                        <a:t>市区町村名</a:t>
                      </a: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700" u="none" strike="noStrike" dirty="0">
                          <a:solidFill>
                            <a:schemeClr val="tx1"/>
                          </a:solidFill>
                          <a:effectLst/>
                          <a:latin typeface="ＭＳ Ｐゴシック" panose="020B0600070205080204" pitchFamily="50" charset="-128"/>
                          <a:ea typeface="ＭＳ Ｐゴシック" panose="020B0600070205080204" pitchFamily="50" charset="-128"/>
                        </a:rPr>
                        <a:t>図書館</a:t>
                      </a: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700" u="none" strike="noStrike" dirty="0" err="1">
                          <a:solidFill>
                            <a:schemeClr val="tx1"/>
                          </a:solidFill>
                          <a:effectLst/>
                          <a:latin typeface="ＭＳ Ｐゴシック" panose="020B0600070205080204" pitchFamily="50" charset="-128"/>
                          <a:ea typeface="ＭＳ Ｐゴシック" panose="020B0600070205080204" pitchFamily="50" charset="-128"/>
                        </a:rPr>
                        <a:t>めい</a:t>
                      </a:r>
                      <a:r>
                        <a:rPr lang="ja-JP" altLang="en-US" sz="700" u="none" strike="noStrike" dirty="0">
                          <a:solidFill>
                            <a:schemeClr val="tx1"/>
                          </a:solidFill>
                          <a:effectLst/>
                          <a:latin typeface="ＭＳ Ｐゴシック" panose="020B0600070205080204" pitchFamily="50" charset="-128"/>
                          <a:ea typeface="ＭＳ Ｐゴシック" panose="020B0600070205080204" pitchFamily="50" charset="-128"/>
                        </a:rPr>
                        <a:t>ぶつチョイス</a:t>
                      </a: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700" u="none" strike="noStrike" dirty="0">
                          <a:solidFill>
                            <a:schemeClr val="tx1"/>
                          </a:solidFill>
                          <a:effectLst/>
                          <a:latin typeface="ＭＳ Ｐゴシック" panose="020B0600070205080204" pitchFamily="50" charset="-128"/>
                          <a:ea typeface="ＭＳ Ｐゴシック" panose="020B0600070205080204" pitchFamily="50" charset="-128"/>
                        </a:rPr>
                        <a:t>商店等</a:t>
                      </a: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700" u="none" strike="noStrike" dirty="0">
                          <a:solidFill>
                            <a:schemeClr val="tx1"/>
                          </a:solidFill>
                          <a:effectLst/>
                          <a:latin typeface="ＭＳ Ｐゴシック" panose="020B0600070205080204" pitchFamily="50" charset="-128"/>
                          <a:ea typeface="ＭＳ Ｐゴシック" panose="020B0600070205080204" pitchFamily="50" charset="-128"/>
                        </a:rPr>
                        <a:t>寄附</a:t>
                      </a: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r>
              <a:tr h="141506">
                <a:tc rowSpan="5">
                  <a:txBody>
                    <a:bodyPr/>
                    <a:lstStyle/>
                    <a:p>
                      <a:pPr algn="ctr" fontAlgn="ctr"/>
                      <a:r>
                        <a:rPr lang="ja-JP" altLang="en-US" sz="7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岐阜県</a:t>
                      </a: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smtClean="0">
                          <a:solidFill>
                            <a:srgbClr val="000000"/>
                          </a:solidFill>
                          <a:effectLst/>
                          <a:latin typeface="ＭＳ Ｐゴシック" panose="020B0600070205080204" pitchFamily="50" charset="-128"/>
                          <a:ea typeface="+mn-ea"/>
                        </a:rPr>
                        <a:t>県</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mn-ea"/>
                        </a:rPr>
                        <a:t>●</a:t>
                      </a:r>
                      <a:endParaRPr lang="ja-JP" altLang="en-US" sz="700" b="0" i="0" u="none" strike="noStrike" dirty="0">
                        <a:solidFill>
                          <a:srgbClr val="000000"/>
                        </a:solidFill>
                        <a:effectLst/>
                        <a:latin typeface="ＭＳ Ｐゴシック" panose="020B0600070205080204" pitchFamily="50" charset="-128"/>
                        <a:ea typeface="+mn-ea"/>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smtClean="0">
                          <a:effectLst/>
                          <a:latin typeface="ＭＳ Ｐゴシック" panose="020B0600070205080204" pitchFamily="50" charset="-128"/>
                          <a:ea typeface="ＭＳ Ｐゴシック" panose="020B0600070205080204" pitchFamily="50" charset="-128"/>
                        </a:rPr>
                        <a:t>●</a:t>
                      </a: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endParaRPr kumimoji="1" lang="ja-JP" altLang="en-US"/>
                    </a:p>
                  </a:txBody>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瑞浪市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endParaRPr kumimoji="1" lang="ja-JP" altLang="en-US"/>
                    </a:p>
                  </a:txBody>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美濃加茂市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pPr algn="ctr" fontAlgn="ct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700" u="none" strike="noStrike" dirty="0" smtClean="0">
                          <a:effectLst/>
                          <a:latin typeface="ＭＳ Ｐゴシック" panose="020B0600070205080204" pitchFamily="50" charset="-128"/>
                          <a:ea typeface="+mn-ea"/>
                        </a:rPr>
                        <a:t>可児市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pPr algn="ctr" fontAlgn="ct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下呂市</a:t>
                      </a:r>
                      <a:endParaRPr lang="en-US" altLang="ja-JP"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smtClean="0">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rowSpan="2">
                  <a:txBody>
                    <a:bodyPr/>
                    <a:lstStyle/>
                    <a:p>
                      <a:pPr algn="ctr" fontAlgn="ctr"/>
                      <a:r>
                        <a:rPr lang="ja-JP" altLang="en-US" sz="700" u="none" strike="noStrike" dirty="0" smtClean="0">
                          <a:solidFill>
                            <a:schemeClr val="tx1"/>
                          </a:solidFill>
                          <a:effectLst/>
                          <a:latin typeface="ＭＳ Ｐゴシック" panose="020B0600070205080204" pitchFamily="50" charset="-128"/>
                          <a:ea typeface="ＭＳ Ｐゴシック" panose="020B0600070205080204" pitchFamily="50" charset="-128"/>
                        </a:rPr>
                        <a:t>静岡県</a:t>
                      </a: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袋井市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pPr algn="ctr" fontAlgn="ctr"/>
                      <a:endParaRPr lang="ja-JP" altLang="en-US" sz="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0066CC"/>
                    </a:solid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湖西市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smtClean="0">
                          <a:effectLst/>
                          <a:latin typeface="ＭＳ Ｐゴシック" panose="020B0600070205080204" pitchFamily="50" charset="-128"/>
                          <a:ea typeface="+mn-ea"/>
                        </a:rPr>
                        <a:t>●</a:t>
                      </a:r>
                      <a:endParaRPr lang="ja-JP" altLang="en-US" sz="700" b="0" i="0" u="none" strike="noStrike" dirty="0">
                        <a:solidFill>
                          <a:srgbClr val="000000"/>
                        </a:solidFill>
                        <a:effectLst/>
                        <a:latin typeface="ＭＳ Ｐゴシック" panose="020B0600070205080204" pitchFamily="50" charset="-128"/>
                        <a:ea typeface="+mn-ea"/>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rowSpan="3">
                  <a:txBody>
                    <a:bodyPr/>
                    <a:lstStyle/>
                    <a:p>
                      <a:pPr algn="ctr" fontAlgn="ctr"/>
                      <a:r>
                        <a:rPr lang="ja-JP" altLang="en-US" sz="7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愛知県</a:t>
                      </a: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犬山市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smtClean="0">
                          <a:effectLst/>
                          <a:latin typeface="ＭＳ Ｐゴシック" panose="020B0600070205080204" pitchFamily="50" charset="-128"/>
                          <a:ea typeface="+mn-ea"/>
                        </a:rPr>
                        <a:t>●</a:t>
                      </a:r>
                      <a:endParaRPr lang="ja-JP" altLang="en-US" sz="700" b="0" i="0" u="none" strike="noStrike" dirty="0">
                        <a:solidFill>
                          <a:srgbClr val="000000"/>
                        </a:solidFill>
                        <a:effectLst/>
                        <a:latin typeface="ＭＳ Ｐゴシック" panose="020B0600070205080204" pitchFamily="50" charset="-128"/>
                        <a:ea typeface="+mn-ea"/>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pPr algn="ctr" fontAlgn="ctr"/>
                      <a:endParaRPr lang="ja-JP" altLang="en-US" sz="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0066CC"/>
                    </a:solid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大府市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pPr algn="ctr" fontAlgn="ctr"/>
                      <a:endParaRPr lang="ja-JP" altLang="en-US" sz="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0066CC"/>
                    </a:solid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尾張旭市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mn-ea"/>
                        </a:rPr>
                        <a:t>●</a:t>
                      </a:r>
                      <a:endParaRPr lang="ja-JP" altLang="en-US" sz="700" b="0" i="0" u="none" strike="noStrike" dirty="0">
                        <a:solidFill>
                          <a:srgbClr val="000000"/>
                        </a:solidFill>
                        <a:effectLst/>
                        <a:latin typeface="ＭＳ Ｐゴシック" panose="020B0600070205080204" pitchFamily="50" charset="-128"/>
                        <a:ea typeface="+mn-ea"/>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a:txBody>
                    <a:bodyPr/>
                    <a:lstStyle/>
                    <a:p>
                      <a:pPr algn="ctr" fontAlgn="ctr"/>
                      <a:r>
                        <a:rPr lang="ja-JP" altLang="en-US" sz="700" u="none" strike="noStrike" dirty="0" smtClean="0">
                          <a:solidFill>
                            <a:schemeClr val="tx1"/>
                          </a:solidFill>
                          <a:effectLst/>
                          <a:latin typeface="ＭＳ Ｐゴシック" panose="020B0600070205080204" pitchFamily="50" charset="-128"/>
                          <a:ea typeface="ＭＳ Ｐゴシック" panose="020B0600070205080204" pitchFamily="50" charset="-128"/>
                        </a:rPr>
                        <a:t>三重県</a:t>
                      </a: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津市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smtClean="0">
                          <a:effectLst/>
                          <a:latin typeface="ＭＳ Ｐゴシック" panose="020B0600070205080204" pitchFamily="50" charset="-128"/>
                          <a:ea typeface="ＭＳ Ｐゴシック" panose="020B0600070205080204" pitchFamily="50" charset="-128"/>
                        </a:rPr>
                        <a:t>●</a:t>
                      </a: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rowSpan="6">
                  <a:txBody>
                    <a:bodyPr/>
                    <a:lstStyle/>
                    <a:p>
                      <a:pPr algn="ctr" fontAlgn="ctr"/>
                      <a:r>
                        <a:rPr lang="ja-JP" altLang="en-US" sz="700" u="none" strike="noStrike" dirty="0" smtClean="0">
                          <a:solidFill>
                            <a:schemeClr val="tx1"/>
                          </a:solidFill>
                          <a:effectLst/>
                          <a:latin typeface="ＭＳ Ｐゴシック" panose="020B0600070205080204" pitchFamily="50" charset="-128"/>
                          <a:ea typeface="ＭＳ Ｐゴシック" panose="020B0600070205080204" pitchFamily="50" charset="-128"/>
                        </a:rPr>
                        <a:t>京都府</a:t>
                      </a: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smtClean="0">
                          <a:solidFill>
                            <a:srgbClr val="000000"/>
                          </a:solidFill>
                          <a:effectLst/>
                          <a:latin typeface="ＭＳ Ｐゴシック" panose="020B0600070205080204" pitchFamily="50" charset="-128"/>
                          <a:ea typeface="+mn-ea"/>
                        </a:rPr>
                        <a:t>府</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pPr algn="ctr" fontAlgn="ctr"/>
                      <a:endParaRPr lang="ja-JP" altLang="en-US" sz="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0066CC"/>
                    </a:solid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福知山市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endParaRPr kumimoji="1" lang="ja-JP" altLang="en-US"/>
                    </a:p>
                  </a:txBody>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舞鶴市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pPr algn="ctr" fontAlgn="ctr"/>
                      <a:endParaRPr lang="ja-JP" altLang="en-US" sz="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0066CC"/>
                    </a:solid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綾部市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pPr algn="ctr" fontAlgn="ctr"/>
                      <a:endParaRPr lang="ja-JP" altLang="en-US" sz="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0066CC"/>
                    </a:solid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亀岡市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pPr algn="ctr" fontAlgn="ctr"/>
                      <a:endParaRPr lang="ja-JP" altLang="en-US" sz="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0066CC"/>
                    </a:solid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木津川市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mn-ea"/>
                        </a:rPr>
                        <a:t>●</a:t>
                      </a:r>
                      <a:endParaRPr lang="ja-JP" altLang="en-US" sz="700" b="0" i="0" u="none" strike="noStrike" dirty="0">
                        <a:solidFill>
                          <a:srgbClr val="000000"/>
                        </a:solidFill>
                        <a:effectLst/>
                        <a:latin typeface="ＭＳ Ｐゴシック" panose="020B0600070205080204" pitchFamily="50" charset="-128"/>
                        <a:ea typeface="+mn-ea"/>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a:txBody>
                    <a:bodyPr/>
                    <a:lstStyle/>
                    <a:p>
                      <a:pPr algn="ctr" fontAlgn="ctr"/>
                      <a:r>
                        <a:rPr lang="ja-JP" altLang="en-US" sz="700" u="none" strike="noStrike" dirty="0">
                          <a:solidFill>
                            <a:schemeClr val="tx1"/>
                          </a:solidFill>
                          <a:effectLst/>
                          <a:latin typeface="ＭＳ Ｐゴシック" panose="020B0600070205080204" pitchFamily="50" charset="-128"/>
                          <a:ea typeface="ＭＳ Ｐゴシック" panose="020B0600070205080204" pitchFamily="50" charset="-128"/>
                        </a:rPr>
                        <a:t>大阪府</a:t>
                      </a: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泉佐野市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a:txBody>
                    <a:bodyPr/>
                    <a:lstStyle/>
                    <a:p>
                      <a:pPr algn="ctr" fontAlgn="ctr"/>
                      <a:r>
                        <a:rPr lang="ja-JP" altLang="en-US" sz="700" u="none" strike="noStrike" dirty="0">
                          <a:solidFill>
                            <a:schemeClr val="tx1"/>
                          </a:solidFill>
                          <a:effectLst/>
                          <a:latin typeface="ＭＳ Ｐゴシック" panose="020B0600070205080204" pitchFamily="50" charset="-128"/>
                          <a:ea typeface="ＭＳ Ｐゴシック" panose="020B0600070205080204" pitchFamily="50" charset="-128"/>
                        </a:rPr>
                        <a:t>兵庫県</a:t>
                      </a: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南あわじ市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rowSpan="5">
                  <a:txBody>
                    <a:bodyPr/>
                    <a:lstStyle/>
                    <a:p>
                      <a:pPr algn="ctr" fontAlgn="ctr"/>
                      <a:r>
                        <a:rPr lang="ja-JP" altLang="en-US" sz="7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奈良県</a:t>
                      </a: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天理市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endParaRPr kumimoji="1" lang="ja-JP" altLang="en-US"/>
                    </a:p>
                  </a:txBody>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葛城市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mn-ea"/>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endParaRPr kumimoji="1" lang="ja-JP" altLang="en-US"/>
                    </a:p>
                  </a:txBody>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田原本町</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mn-ea"/>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pPr algn="ctr" fontAlgn="ctr"/>
                      <a:endParaRPr lang="ja-JP" altLang="en-US" sz="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0066CC"/>
                    </a:solid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明日香村</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mn-ea"/>
                        </a:rPr>
                        <a:t>●</a:t>
                      </a:r>
                      <a:endParaRPr lang="ja-JP" altLang="en-US" sz="700" b="0" i="0" u="none" strike="noStrike" dirty="0">
                        <a:solidFill>
                          <a:srgbClr val="000000"/>
                        </a:solidFill>
                        <a:effectLst/>
                        <a:latin typeface="ＭＳ Ｐゴシック" panose="020B0600070205080204" pitchFamily="50" charset="-128"/>
                        <a:ea typeface="+mn-ea"/>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pPr algn="ctr" fontAlgn="ctr"/>
                      <a:endParaRPr lang="ja-JP" altLang="en-US" sz="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0066CC"/>
                    </a:solid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王寺町</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mn-ea"/>
                        </a:rPr>
                        <a:t>●</a:t>
                      </a:r>
                      <a:endParaRPr lang="ja-JP" altLang="en-US" sz="700" b="0" i="0" u="none" strike="noStrike" dirty="0">
                        <a:solidFill>
                          <a:srgbClr val="000000"/>
                        </a:solidFill>
                        <a:effectLst/>
                        <a:latin typeface="ＭＳ Ｐゴシック" panose="020B0600070205080204" pitchFamily="50" charset="-128"/>
                        <a:ea typeface="+mn-ea"/>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rowSpan="3">
                  <a:txBody>
                    <a:bodyPr/>
                    <a:lstStyle/>
                    <a:p>
                      <a:pPr algn="ctr" fontAlgn="ctr"/>
                      <a:r>
                        <a:rPr lang="ja-JP" altLang="en-US" sz="7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和歌山県</a:t>
                      </a: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県</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en-US" altLang="ja-JP"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pPr algn="ctr" fontAlgn="ctr"/>
                      <a:endParaRPr lang="ja-JP" altLang="en-US" sz="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0066CC"/>
                    </a:solid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和歌山市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pPr algn="ctr" fontAlgn="ctr"/>
                      <a:endParaRPr lang="ja-JP" altLang="en-US" sz="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0066CC"/>
                    </a:solid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橋本市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mn-ea"/>
                        </a:rPr>
                        <a:t>●</a:t>
                      </a:r>
                      <a:endParaRPr lang="ja-JP" altLang="en-US" sz="700" b="0" i="0" u="none" strike="noStrike" dirty="0">
                        <a:solidFill>
                          <a:srgbClr val="000000"/>
                        </a:solidFill>
                        <a:effectLst/>
                        <a:latin typeface="ＭＳ Ｐゴシック" panose="020B0600070205080204" pitchFamily="50" charset="-128"/>
                        <a:ea typeface="+mn-ea"/>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rowSpan="3">
                  <a:txBody>
                    <a:bodyPr/>
                    <a:lstStyle/>
                    <a:p>
                      <a:pPr algn="ctr" fontAlgn="ctr"/>
                      <a:r>
                        <a:rPr lang="ja-JP" altLang="en-US" sz="7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岡山県</a:t>
                      </a: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井原市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pPr algn="ctr" fontAlgn="ctr"/>
                      <a:endParaRPr lang="ja-JP" altLang="en-US" sz="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0066CC"/>
                    </a:solid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備前市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mn-ea"/>
                        </a:rPr>
                        <a:t>●</a:t>
                      </a:r>
                      <a:endParaRPr lang="ja-JP" altLang="en-US" sz="700" b="0" i="0" u="none" strike="noStrike" dirty="0">
                        <a:solidFill>
                          <a:srgbClr val="000000"/>
                        </a:solidFill>
                        <a:effectLst/>
                        <a:latin typeface="ＭＳ Ｐゴシック" panose="020B0600070205080204" pitchFamily="50" charset="-128"/>
                        <a:ea typeface="+mn-ea"/>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pPr algn="ctr" fontAlgn="ctr"/>
                      <a:endParaRPr lang="ja-JP" altLang="en-US" sz="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0066CC"/>
                    </a:solid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美咲町</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a:txBody>
                    <a:bodyPr/>
                    <a:lstStyle/>
                    <a:p>
                      <a:pPr algn="ctr" fontAlgn="ctr"/>
                      <a:r>
                        <a:rPr lang="ja-JP" altLang="en-US" sz="700" u="none" strike="noStrike" dirty="0">
                          <a:solidFill>
                            <a:schemeClr val="tx1"/>
                          </a:solidFill>
                          <a:effectLst/>
                          <a:latin typeface="ＭＳ Ｐゴシック" panose="020B0600070205080204" pitchFamily="50" charset="-128"/>
                          <a:ea typeface="ＭＳ Ｐゴシック" panose="020B0600070205080204" pitchFamily="50" charset="-128"/>
                        </a:rPr>
                        <a:t>山口県</a:t>
                      </a: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山口市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rowSpan="2">
                  <a:txBody>
                    <a:bodyPr/>
                    <a:lstStyle/>
                    <a:p>
                      <a:pPr algn="ctr" fontAlgn="ctr"/>
                      <a:r>
                        <a:rPr lang="ja-JP" altLang="en-US" sz="700" u="none" strike="noStrike" dirty="0">
                          <a:solidFill>
                            <a:schemeClr val="tx1"/>
                          </a:solidFill>
                          <a:effectLst/>
                          <a:latin typeface="ＭＳ Ｐゴシック" panose="020B0600070205080204" pitchFamily="50" charset="-128"/>
                          <a:ea typeface="ＭＳ Ｐゴシック" panose="020B0600070205080204" pitchFamily="50" charset="-128"/>
                        </a:rPr>
                        <a:t>徳島県</a:t>
                      </a: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smtClean="0">
                          <a:solidFill>
                            <a:srgbClr val="000000"/>
                          </a:solidFill>
                          <a:effectLst/>
                          <a:latin typeface="ＭＳ Ｐゴシック" panose="020B0600070205080204" pitchFamily="50" charset="-128"/>
                          <a:ea typeface="+mn-ea"/>
                        </a:rPr>
                        <a:t>県</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smtClean="0">
                          <a:effectLst/>
                          <a:latin typeface="ＭＳ Ｐゴシック" panose="020B0600070205080204" pitchFamily="50" charset="-128"/>
                          <a:ea typeface="ＭＳ Ｐゴシック" panose="020B0600070205080204" pitchFamily="50" charset="-128"/>
                        </a:rPr>
                        <a:t>●</a:t>
                      </a: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pPr algn="ctr" fontAlgn="ct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smtClean="0">
                          <a:solidFill>
                            <a:srgbClr val="000000"/>
                          </a:solidFill>
                          <a:effectLst/>
                          <a:latin typeface="ＭＳ Ｐゴシック" panose="020B0600070205080204" pitchFamily="50" charset="-128"/>
                          <a:ea typeface="+mn-ea"/>
                        </a:rPr>
                        <a:t>徳島市</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en-US" altLang="ja-JP"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a:txBody>
                    <a:bodyPr/>
                    <a:lstStyle/>
                    <a:p>
                      <a:pPr algn="ctr" fontAlgn="ctr"/>
                      <a:r>
                        <a:rPr lang="ja-JP" altLang="en-US" sz="7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香川県</a:t>
                      </a: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高松市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rowSpan="2">
                  <a:txBody>
                    <a:bodyPr/>
                    <a:lstStyle/>
                    <a:p>
                      <a:pPr algn="ctr" fontAlgn="ctr"/>
                      <a:r>
                        <a:rPr lang="ja-JP" altLang="en-US" sz="700" u="none" strike="noStrike" dirty="0" smtClean="0">
                          <a:solidFill>
                            <a:schemeClr val="tx1"/>
                          </a:solidFill>
                          <a:effectLst/>
                          <a:latin typeface="ＭＳ Ｐゴシック" panose="020B0600070205080204" pitchFamily="50" charset="-128"/>
                          <a:ea typeface="ＭＳ Ｐゴシック" panose="020B0600070205080204" pitchFamily="50" charset="-128"/>
                        </a:rPr>
                        <a:t>愛媛県</a:t>
                      </a: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smtClean="0">
                          <a:solidFill>
                            <a:srgbClr val="000000"/>
                          </a:solidFill>
                          <a:effectLst/>
                          <a:latin typeface="ＭＳ Ｐゴシック" panose="020B0600070205080204" pitchFamily="50" charset="-128"/>
                          <a:ea typeface="+mn-ea"/>
                        </a:rPr>
                        <a:t>県</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pPr algn="ctr" fontAlgn="ctr"/>
                      <a:endParaRPr lang="ja-JP" altLang="en-US" sz="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0066CC"/>
                    </a:solid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松山市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rowSpan="3">
                  <a:txBody>
                    <a:bodyPr/>
                    <a:lstStyle/>
                    <a:p>
                      <a:pPr algn="ctr" fontAlgn="ctr"/>
                      <a:r>
                        <a:rPr lang="ja-JP" altLang="en-US" sz="700" u="none" strike="noStrike" dirty="0" smtClean="0">
                          <a:solidFill>
                            <a:schemeClr val="tx1"/>
                          </a:solidFill>
                          <a:effectLst/>
                          <a:latin typeface="ＭＳ Ｐゴシック" panose="020B0600070205080204" pitchFamily="50" charset="-128"/>
                          <a:ea typeface="ＭＳ Ｐゴシック" panose="020B0600070205080204" pitchFamily="50" charset="-128"/>
                        </a:rPr>
                        <a:t>高知県</a:t>
                      </a: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南国市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smtClean="0">
                          <a:effectLst/>
                          <a:latin typeface="ＭＳ Ｐゴシック" panose="020B0600070205080204" pitchFamily="50" charset="-128"/>
                          <a:ea typeface="+mn-ea"/>
                        </a:rPr>
                        <a:t>●</a:t>
                      </a:r>
                      <a:endParaRPr lang="ja-JP" altLang="en-US" sz="700" b="0" i="0" u="none" strike="noStrike" dirty="0">
                        <a:solidFill>
                          <a:srgbClr val="000000"/>
                        </a:solidFill>
                        <a:effectLst/>
                        <a:latin typeface="ＭＳ Ｐゴシック" panose="020B0600070205080204" pitchFamily="50" charset="-128"/>
                        <a:ea typeface="+mn-ea"/>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mn-ea"/>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pPr algn="ctr" fontAlgn="ctr"/>
                      <a:endParaRPr lang="ja-JP" altLang="en-US" sz="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0066CC"/>
                    </a:solid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田野町</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pPr algn="ctr" fontAlgn="ctr"/>
                      <a:endParaRPr lang="ja-JP" altLang="en-US" sz="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0066CC"/>
                    </a:solid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中土佐町</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smtClean="0">
                          <a:effectLst/>
                          <a:latin typeface="ＭＳ Ｐゴシック" panose="020B0600070205080204" pitchFamily="50" charset="-128"/>
                          <a:ea typeface="+mn-ea"/>
                        </a:rPr>
                        <a:t>●</a:t>
                      </a:r>
                      <a:endParaRPr lang="ja-JP" altLang="en-US" sz="700" b="0" i="0" u="none" strike="noStrike" dirty="0">
                        <a:solidFill>
                          <a:srgbClr val="000000"/>
                        </a:solidFill>
                        <a:effectLst/>
                        <a:latin typeface="ＭＳ Ｐゴシック" panose="020B0600070205080204" pitchFamily="50" charset="-128"/>
                        <a:ea typeface="+mn-ea"/>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bl>
          </a:graphicData>
        </a:graphic>
      </p:graphicFrame>
      <p:graphicFrame>
        <p:nvGraphicFramePr>
          <p:cNvPr id="3" name="表 2"/>
          <p:cNvGraphicFramePr>
            <a:graphicFrameLocks noGrp="1"/>
          </p:cNvGraphicFramePr>
          <p:nvPr>
            <p:extLst/>
          </p:nvPr>
        </p:nvGraphicFramePr>
        <p:xfrm>
          <a:off x="6380249" y="714904"/>
          <a:ext cx="2866754" cy="3821762"/>
        </p:xfrm>
        <a:graphic>
          <a:graphicData uri="http://schemas.openxmlformats.org/drawingml/2006/table">
            <a:tbl>
              <a:tblPr>
                <a:tableStyleId>{5C22544A-7EE6-4342-B048-85BDC9FD1C3A}</a:tableStyleId>
              </a:tblPr>
              <a:tblGrid>
                <a:gridCol w="527187"/>
                <a:gridCol w="527187"/>
                <a:gridCol w="453095"/>
                <a:gridCol w="453095"/>
                <a:gridCol w="453095"/>
                <a:gridCol w="453095"/>
              </a:tblGrid>
              <a:tr h="209664">
                <a:tc>
                  <a:txBody>
                    <a:bodyPr/>
                    <a:lstStyle/>
                    <a:p>
                      <a:pPr algn="ctr" fontAlgn="ctr"/>
                      <a:r>
                        <a:rPr lang="ja-JP" altLang="en-US" sz="700" u="none" strike="noStrike" dirty="0">
                          <a:solidFill>
                            <a:schemeClr val="tx1"/>
                          </a:solidFill>
                          <a:effectLst/>
                          <a:latin typeface="ＭＳ Ｐゴシック" panose="020B0600070205080204" pitchFamily="50" charset="-128"/>
                          <a:ea typeface="ＭＳ Ｐゴシック" panose="020B0600070205080204" pitchFamily="50" charset="-128"/>
                        </a:rPr>
                        <a:t>都道府県名</a:t>
                      </a: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700" u="none" strike="noStrike" dirty="0">
                          <a:solidFill>
                            <a:schemeClr val="tx1"/>
                          </a:solidFill>
                          <a:effectLst/>
                          <a:latin typeface="ＭＳ Ｐゴシック" panose="020B0600070205080204" pitchFamily="50" charset="-128"/>
                          <a:ea typeface="ＭＳ Ｐゴシック" panose="020B0600070205080204" pitchFamily="50" charset="-128"/>
                        </a:rPr>
                        <a:t>市区町村名</a:t>
                      </a: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700" u="none" strike="noStrike" dirty="0">
                          <a:solidFill>
                            <a:schemeClr val="tx1"/>
                          </a:solidFill>
                          <a:effectLst/>
                          <a:latin typeface="ＭＳ Ｐゴシック" panose="020B0600070205080204" pitchFamily="50" charset="-128"/>
                          <a:ea typeface="ＭＳ Ｐゴシック" panose="020B0600070205080204" pitchFamily="50" charset="-128"/>
                        </a:rPr>
                        <a:t>図書館</a:t>
                      </a: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700" u="none" strike="noStrike" dirty="0" err="1">
                          <a:solidFill>
                            <a:schemeClr val="tx1"/>
                          </a:solidFill>
                          <a:effectLst/>
                          <a:latin typeface="ＭＳ Ｐゴシック" panose="020B0600070205080204" pitchFamily="50" charset="-128"/>
                          <a:ea typeface="ＭＳ Ｐゴシック" panose="020B0600070205080204" pitchFamily="50" charset="-128"/>
                        </a:rPr>
                        <a:t>めい</a:t>
                      </a:r>
                      <a:r>
                        <a:rPr lang="ja-JP" altLang="en-US" sz="700" u="none" strike="noStrike" dirty="0">
                          <a:solidFill>
                            <a:schemeClr val="tx1"/>
                          </a:solidFill>
                          <a:effectLst/>
                          <a:latin typeface="ＭＳ Ｐゴシック" panose="020B0600070205080204" pitchFamily="50" charset="-128"/>
                          <a:ea typeface="ＭＳ Ｐゴシック" panose="020B0600070205080204" pitchFamily="50" charset="-128"/>
                        </a:rPr>
                        <a:t>ぶつチョイス</a:t>
                      </a: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700" u="none" strike="noStrike" dirty="0">
                          <a:solidFill>
                            <a:schemeClr val="tx1"/>
                          </a:solidFill>
                          <a:effectLst/>
                          <a:latin typeface="ＭＳ Ｐゴシック" panose="020B0600070205080204" pitchFamily="50" charset="-128"/>
                          <a:ea typeface="ＭＳ Ｐゴシック" panose="020B0600070205080204" pitchFamily="50" charset="-128"/>
                        </a:rPr>
                        <a:t>商店等</a:t>
                      </a: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700" u="none" strike="noStrike" dirty="0">
                          <a:solidFill>
                            <a:schemeClr val="tx1"/>
                          </a:solidFill>
                          <a:effectLst/>
                          <a:latin typeface="ＭＳ Ｐゴシック" panose="020B0600070205080204" pitchFamily="50" charset="-128"/>
                          <a:ea typeface="ＭＳ Ｐゴシック" panose="020B0600070205080204" pitchFamily="50" charset="-128"/>
                        </a:rPr>
                        <a:t>寄附</a:t>
                      </a: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r>
              <a:tr h="141506">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700" u="none" strike="noStrike" dirty="0" smtClean="0">
                          <a:solidFill>
                            <a:schemeClr val="tx1"/>
                          </a:solidFill>
                          <a:effectLst/>
                          <a:latin typeface="ＭＳ Ｐゴシック" panose="020B0600070205080204" pitchFamily="50" charset="-128"/>
                          <a:ea typeface="+mn-ea"/>
                        </a:rPr>
                        <a:t>福岡県</a:t>
                      </a:r>
                      <a:endParaRPr lang="ja-JP" altLang="en-US" sz="700" b="0" i="0" u="none" strike="noStrike" dirty="0" smtClean="0">
                        <a:solidFill>
                          <a:schemeClr val="tx1"/>
                        </a:solidFill>
                        <a:effectLst/>
                        <a:latin typeface="ＭＳ Ｐゴシック" panose="020B0600070205080204" pitchFamily="50" charset="-128"/>
                        <a:ea typeface="+mn-ea"/>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柳川市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pPr algn="ctr" fontAlgn="ctr"/>
                      <a:endParaRPr lang="ja-JP" altLang="en-US" sz="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大川市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700" b="0" i="0" u="none" strike="noStrike" dirty="0" smtClean="0">
                        <a:solidFill>
                          <a:schemeClr val="bg1"/>
                        </a:solidFill>
                        <a:effectLst/>
                        <a:latin typeface="ＭＳ Ｐゴシック" panose="020B0600070205080204" pitchFamily="50" charset="-128"/>
                        <a:ea typeface="+mn-ea"/>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宗像市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a:txBody>
                    <a:bodyPr/>
                    <a:lstStyle/>
                    <a:p>
                      <a:pPr algn="ctr" fontAlgn="ctr"/>
                      <a:r>
                        <a:rPr lang="ja-JP" altLang="en-US" sz="700" u="none" strike="noStrike" dirty="0">
                          <a:solidFill>
                            <a:schemeClr val="tx1"/>
                          </a:solidFill>
                          <a:effectLst/>
                          <a:latin typeface="ＭＳ Ｐゴシック" panose="020B0600070205080204" pitchFamily="50" charset="-128"/>
                          <a:ea typeface="ＭＳ Ｐゴシック" panose="020B0600070205080204" pitchFamily="50" charset="-128"/>
                        </a:rPr>
                        <a:t>佐賀県</a:t>
                      </a: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伊万里市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mn-ea"/>
                        </a:rPr>
                        <a:t>●</a:t>
                      </a:r>
                      <a:endParaRPr lang="ja-JP" altLang="en-US" sz="700" b="0" i="0" u="none" strike="noStrike" dirty="0">
                        <a:solidFill>
                          <a:srgbClr val="000000"/>
                        </a:solidFill>
                        <a:effectLst/>
                        <a:latin typeface="ＭＳ Ｐゴシック" panose="020B0600070205080204" pitchFamily="50" charset="-128"/>
                        <a:ea typeface="+mn-ea"/>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a:txBody>
                    <a:bodyPr/>
                    <a:lstStyle/>
                    <a:p>
                      <a:pPr algn="ctr" fontAlgn="ctr"/>
                      <a:r>
                        <a:rPr lang="ja-JP" altLang="en-US" sz="700" u="none" strike="noStrike" dirty="0">
                          <a:solidFill>
                            <a:schemeClr val="tx1"/>
                          </a:solidFill>
                          <a:effectLst/>
                          <a:latin typeface="ＭＳ Ｐゴシック" panose="020B0600070205080204" pitchFamily="50" charset="-128"/>
                          <a:ea typeface="ＭＳ Ｐゴシック" panose="020B0600070205080204" pitchFamily="50" charset="-128"/>
                        </a:rPr>
                        <a:t>長崎県</a:t>
                      </a: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平戸市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rowSpan="5">
                  <a:txBody>
                    <a:bodyPr/>
                    <a:lstStyle/>
                    <a:p>
                      <a:pPr algn="ctr" fontAlgn="ctr"/>
                      <a:r>
                        <a:rPr lang="ja-JP" altLang="en-US" sz="7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熊本県</a:t>
                      </a: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smtClean="0">
                          <a:solidFill>
                            <a:srgbClr val="000000"/>
                          </a:solidFill>
                          <a:effectLst/>
                          <a:latin typeface="ＭＳ Ｐゴシック" panose="020B0600070205080204" pitchFamily="50" charset="-128"/>
                          <a:ea typeface="+mn-ea"/>
                        </a:rPr>
                        <a:t>県</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pPr algn="ctr" fontAlgn="ct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八代市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pPr algn="ctr" fontAlgn="ct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玉名市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chemeClr val="dk1"/>
                          </a:solidFill>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pPr algn="ctr" fontAlgn="ct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阿蘇市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smtClean="0">
                          <a:effectLst/>
                          <a:latin typeface="ＭＳ Ｐゴシック" panose="020B0600070205080204" pitchFamily="50" charset="-128"/>
                          <a:ea typeface="+mn-ea"/>
                        </a:rPr>
                        <a:t>●</a:t>
                      </a:r>
                      <a:endParaRPr lang="ja-JP" altLang="en-US" sz="700" b="0" i="0" u="none" strike="noStrike" dirty="0">
                        <a:solidFill>
                          <a:srgbClr val="000000"/>
                        </a:solidFill>
                        <a:effectLst/>
                        <a:latin typeface="ＭＳ Ｐゴシック" panose="020B0600070205080204" pitchFamily="50" charset="-128"/>
                        <a:ea typeface="+mn-ea"/>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pPr algn="ctr" fontAlgn="ct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小国町</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rowSpan="4">
                  <a:txBody>
                    <a:bodyPr/>
                    <a:lstStyle/>
                    <a:p>
                      <a:pPr algn="ctr" fontAlgn="ctr"/>
                      <a:r>
                        <a:rPr lang="ja-JP" altLang="en-US" sz="7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大分県</a:t>
                      </a: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県</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pPr algn="ctr" fontAlgn="ctr"/>
                      <a:endParaRPr lang="ja-JP" altLang="en-US" sz="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0066CC"/>
                    </a:solidFill>
                  </a:tcPr>
                </a:tc>
                <a:tc>
                  <a:txBody>
                    <a:bodyPr/>
                    <a:lstStyle/>
                    <a:p>
                      <a:pPr algn="ctr" fontAlgn="ctr"/>
                      <a:r>
                        <a:rPr lang="ja-JP" altLang="en-US" sz="700" u="none" strike="noStrike" dirty="0" smtClean="0">
                          <a:effectLst/>
                          <a:latin typeface="ＭＳ Ｐゴシック" panose="020B0600070205080204" pitchFamily="50" charset="-128"/>
                          <a:ea typeface="ＭＳ Ｐゴシック" panose="020B0600070205080204" pitchFamily="50" charset="-128"/>
                        </a:rPr>
                        <a:t>大分市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baseline="0"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700" b="0" i="0" u="none" strike="noStrike" baseline="0"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pPr algn="ctr" fontAlgn="ctr"/>
                      <a:endParaRPr lang="ja-JP" altLang="en-US" sz="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0066CC"/>
                    </a:solid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臼杵市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pPr algn="ctr" fontAlgn="ctr"/>
                      <a:endParaRPr lang="ja-JP" altLang="en-US" sz="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0066CC"/>
                    </a:solid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竹田市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mn-ea"/>
                        </a:rPr>
                        <a:t>●</a:t>
                      </a:r>
                      <a:endParaRPr lang="ja-JP" altLang="en-US" sz="700" b="0" i="0" u="none" strike="noStrike" dirty="0">
                        <a:solidFill>
                          <a:srgbClr val="000000"/>
                        </a:solidFill>
                        <a:effectLst/>
                        <a:latin typeface="ＭＳ Ｐゴシック" panose="020B0600070205080204" pitchFamily="50" charset="-128"/>
                        <a:ea typeface="+mn-ea"/>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rowSpan="2">
                  <a:txBody>
                    <a:bodyPr/>
                    <a:lstStyle/>
                    <a:p>
                      <a:pPr algn="ctr" fontAlgn="ctr"/>
                      <a:r>
                        <a:rPr lang="ja-JP" altLang="en-US" sz="700" u="none" strike="noStrike" dirty="0" smtClean="0">
                          <a:solidFill>
                            <a:schemeClr val="tx1"/>
                          </a:solidFill>
                          <a:effectLst/>
                          <a:latin typeface="ＭＳ Ｐゴシック" panose="020B0600070205080204" pitchFamily="50" charset="-128"/>
                          <a:ea typeface="ＭＳ Ｐゴシック" panose="020B0600070205080204" pitchFamily="50" charset="-128"/>
                        </a:rPr>
                        <a:t>宮崎県</a:t>
                      </a: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都城市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pPr algn="ctr" fontAlgn="ctr"/>
                      <a:endParaRPr lang="ja-JP" altLang="en-US" sz="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0066CC"/>
                    </a:solid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川南町</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rowSpan="7">
                  <a:txBody>
                    <a:bodyPr/>
                    <a:lstStyle/>
                    <a:p>
                      <a:pPr algn="ctr" fontAlgn="ctr"/>
                      <a:r>
                        <a:rPr lang="ja-JP" altLang="en-US" sz="700" u="none" strike="noStrike" dirty="0" smtClean="0">
                          <a:solidFill>
                            <a:schemeClr val="tx1"/>
                          </a:solidFill>
                          <a:effectLst/>
                          <a:latin typeface="ＭＳ Ｐゴシック" panose="020B0600070205080204" pitchFamily="50" charset="-128"/>
                          <a:ea typeface="ＭＳ Ｐゴシック" panose="020B0600070205080204" pitchFamily="50" charset="-128"/>
                        </a:rPr>
                        <a:t>鹿児島県</a:t>
                      </a:r>
                      <a:endParaRPr lang="ja-JP" altLang="en-US" sz="7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smtClean="0">
                          <a:solidFill>
                            <a:srgbClr val="000000"/>
                          </a:solidFill>
                          <a:effectLst/>
                          <a:latin typeface="ＭＳ Ｐゴシック" panose="020B0600070205080204" pitchFamily="50" charset="-128"/>
                          <a:ea typeface="+mn-ea"/>
                        </a:rPr>
                        <a:t>県</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endParaRPr kumimoji="1" lang="ja-JP" altLang="en-US"/>
                    </a:p>
                  </a:txBody>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鹿児島市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mn-ea"/>
                        </a:rPr>
                        <a:t>●</a:t>
                      </a:r>
                      <a:endParaRPr lang="ja-JP" altLang="en-US" sz="700" b="0" i="0" u="none" strike="noStrike" dirty="0">
                        <a:solidFill>
                          <a:srgbClr val="000000"/>
                        </a:solidFill>
                        <a:effectLst/>
                        <a:latin typeface="ＭＳ Ｐゴシック" panose="020B0600070205080204" pitchFamily="50" charset="-128"/>
                        <a:ea typeface="+mn-ea"/>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pPr algn="ctr" fontAlgn="ctr"/>
                      <a:endParaRPr lang="ja-JP" altLang="en-US" sz="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0066CC"/>
                    </a:solid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日置市</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mn-ea"/>
                        </a:rPr>
                        <a:t>●</a:t>
                      </a:r>
                      <a:endParaRPr lang="ja-JP" altLang="en-US" sz="700" b="0" i="0" u="none" strike="noStrike" dirty="0">
                        <a:solidFill>
                          <a:srgbClr val="000000"/>
                        </a:solidFill>
                        <a:effectLst/>
                        <a:latin typeface="ＭＳ Ｐゴシック" panose="020B0600070205080204" pitchFamily="50" charset="-128"/>
                        <a:ea typeface="+mn-ea"/>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pPr algn="ctr" fontAlgn="ctr"/>
                      <a:endParaRPr lang="ja-JP" altLang="en-US" sz="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0066CC"/>
                    </a:solid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大崎町</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endParaRPr kumimoji="1" lang="ja-JP" altLang="en-US"/>
                    </a:p>
                  </a:txBody>
                  <a:tcPr>
                    <a:solidFill>
                      <a:srgbClr val="0066CC"/>
                    </a:solid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さつま町</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pPr algn="ctr" fontAlgn="ctr"/>
                      <a:endParaRPr lang="ja-JP" altLang="en-US" sz="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0066CC"/>
                    </a:solid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肝付町</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latin typeface="ＭＳ Ｐゴシック" panose="020B0600070205080204" pitchFamily="50" charset="-128"/>
                          <a:ea typeface="ＭＳ Ｐゴシック" panose="020B0600070205080204" pitchFamily="50" charset="-128"/>
                        </a:rPr>
                        <a:t>　</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41506">
                <a:tc vMerge="1">
                  <a:txBody>
                    <a:bodyPr/>
                    <a:lstStyle/>
                    <a:p>
                      <a:pPr algn="ctr" fontAlgn="ctr"/>
                      <a:endParaRPr lang="ja-JP" altLang="en-US" sz="7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solidFill>
                      <a:srgbClr val="0066CC"/>
                    </a:solid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喜界町</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353764">
                <a:tc gridSpan="2">
                  <a:txBody>
                    <a:bodyPr/>
                    <a:lstStyle/>
                    <a:p>
                      <a:pPr algn="ctr" fontAlgn="ctr"/>
                      <a:r>
                        <a:rPr lang="ja-JP" altLang="en-US" sz="1000" u="none" strike="noStrike" dirty="0" smtClean="0">
                          <a:solidFill>
                            <a:schemeClr val="tx1"/>
                          </a:solidFill>
                          <a:effectLst/>
                          <a:latin typeface="ＭＳ Ｐゴシック" panose="020B0600070205080204" pitchFamily="50" charset="-128"/>
                          <a:ea typeface="ＭＳ Ｐゴシック" panose="020B0600070205080204" pitchFamily="50" charset="-128"/>
                        </a:rPr>
                        <a:t>実施中（●）</a:t>
                      </a:r>
                      <a:r>
                        <a:rPr lang="ja-JP" altLang="en-US" sz="1000" u="none" strike="noStrike" dirty="0">
                          <a:solidFill>
                            <a:schemeClr val="tx1"/>
                          </a:solidFill>
                          <a:effectLst/>
                          <a:latin typeface="ＭＳ Ｐゴシック" panose="020B0600070205080204" pitchFamily="50" charset="-128"/>
                          <a:ea typeface="ＭＳ Ｐゴシック" panose="020B0600070205080204" pitchFamily="50" charset="-128"/>
                        </a:rPr>
                        <a:t>　計</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hMerge="1">
                  <a:txBody>
                    <a:bodyPr/>
                    <a:lstStyle/>
                    <a:p>
                      <a:endParaRPr kumimoji="1" lang="ja-JP" altLang="en-US"/>
                    </a:p>
                  </a:txBody>
                  <a:tcPr>
                    <a:solidFill>
                      <a:srgbClr val="C6D9F1"/>
                    </a:solidFill>
                  </a:tcPr>
                </a:tc>
                <a:tc>
                  <a:txBody>
                    <a:bodyPr/>
                    <a:lstStyle/>
                    <a:p>
                      <a:pPr algn="r" fontAlgn="ctr"/>
                      <a:r>
                        <a:rPr lang="en-US" altLang="ja-JP" sz="11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38</a:t>
                      </a:r>
                      <a:endParaRPr lang="en-US" altLang="ja-JP" sz="11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7075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r" fontAlgn="ctr"/>
                      <a:r>
                        <a:rPr lang="en-US" altLang="ja-JP" sz="11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60</a:t>
                      </a:r>
                    </a:p>
                  </a:txBody>
                  <a:tcPr marL="0" marR="7075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r" fontAlgn="ctr"/>
                      <a:r>
                        <a:rPr lang="en-US" altLang="ja-JP" sz="11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21</a:t>
                      </a:r>
                      <a:endParaRPr lang="en-US" altLang="ja-JP" sz="11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7075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c>
                  <a:txBody>
                    <a:bodyPr/>
                    <a:lstStyle/>
                    <a:p>
                      <a:pPr algn="r" fontAlgn="ctr"/>
                      <a:r>
                        <a:rPr lang="en-US" altLang="ja-JP" sz="11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5</a:t>
                      </a:r>
                      <a:endParaRPr lang="en-US" altLang="ja-JP" sz="11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7075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tr>
            </a:tbl>
          </a:graphicData>
        </a:graphic>
      </p:graphicFrame>
      <p:sp>
        <p:nvSpPr>
          <p:cNvPr id="4" name="テキスト ボックス 3"/>
          <p:cNvSpPr txBox="1"/>
          <p:nvPr/>
        </p:nvSpPr>
        <p:spPr>
          <a:xfrm>
            <a:off x="9178585" y="4272425"/>
            <a:ext cx="1039364" cy="273793"/>
          </a:xfrm>
          <a:prstGeom prst="rect">
            <a:avLst/>
          </a:prstGeom>
          <a:noFill/>
        </p:spPr>
        <p:txBody>
          <a:bodyPr wrap="square" rtlCol="0">
            <a:spAutoFit/>
          </a:bodyPr>
          <a:lstStyle/>
          <a:p>
            <a:r>
              <a:rPr lang="en-US" altLang="ja-JP" sz="1179" dirty="0">
                <a:latin typeface="ＭＳ ゴシック" panose="020B0609070205080204" pitchFamily="49" charset="-128"/>
                <a:ea typeface="ＭＳ ゴシック" panose="020B0609070205080204" pitchFamily="49" charset="-128"/>
              </a:rPr>
              <a:t>(101</a:t>
            </a:r>
            <a:r>
              <a:rPr lang="ja-JP" altLang="en-US" sz="1179" dirty="0">
                <a:latin typeface="ＭＳ ゴシック" panose="020B0609070205080204" pitchFamily="49" charset="-128"/>
                <a:ea typeface="ＭＳ ゴシック" panose="020B0609070205080204" pitchFamily="49" charset="-128"/>
              </a:rPr>
              <a:t>団体</a:t>
            </a:r>
            <a:r>
              <a:rPr lang="en-US" altLang="ja-JP" sz="1179" dirty="0">
                <a:latin typeface="ＭＳ ゴシック" panose="020B0609070205080204" pitchFamily="49" charset="-128"/>
                <a:ea typeface="ＭＳ ゴシック" panose="020B0609070205080204" pitchFamily="49" charset="-128"/>
              </a:rPr>
              <a:t>)</a:t>
            </a:r>
            <a:endParaRPr lang="ja-JP" altLang="en-US" sz="1179" dirty="0">
              <a:latin typeface="ＭＳ ゴシック" panose="020B0609070205080204" pitchFamily="49" charset="-128"/>
              <a:ea typeface="ＭＳ ゴシック" panose="020B0609070205080204" pitchFamily="49" charset="-128"/>
            </a:endParaRPr>
          </a:p>
        </p:txBody>
      </p:sp>
      <p:sp>
        <p:nvSpPr>
          <p:cNvPr id="14" name="左中かっこ 13"/>
          <p:cNvSpPr/>
          <p:nvPr/>
        </p:nvSpPr>
        <p:spPr>
          <a:xfrm rot="16200000">
            <a:off x="8202327" y="4220611"/>
            <a:ext cx="250534" cy="89856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769">
              <a:latin typeface="ＭＳ ゴシック" panose="020B0609070205080204" pitchFamily="49" charset="-128"/>
              <a:ea typeface="ＭＳ ゴシック" panose="020B0609070205080204" pitchFamily="49" charset="-128"/>
            </a:endParaRPr>
          </a:p>
        </p:txBody>
      </p:sp>
      <p:sp>
        <p:nvSpPr>
          <p:cNvPr id="15" name="テキスト ボックス 14"/>
          <p:cNvSpPr txBox="1"/>
          <p:nvPr/>
        </p:nvSpPr>
        <p:spPr>
          <a:xfrm>
            <a:off x="7409767" y="4795160"/>
            <a:ext cx="1768819" cy="302445"/>
          </a:xfrm>
          <a:prstGeom prst="rect">
            <a:avLst/>
          </a:prstGeom>
          <a:noFill/>
        </p:spPr>
        <p:txBody>
          <a:bodyPr wrap="square" rtlCol="0">
            <a:spAutoFit/>
          </a:bodyPr>
          <a:lstStyle/>
          <a:p>
            <a:pPr algn="ctr"/>
            <a:r>
              <a:rPr lang="en-US" altLang="ja-JP" sz="1376" dirty="0">
                <a:latin typeface="ＭＳ ゴシック" panose="020B0609070205080204" pitchFamily="49" charset="-128"/>
                <a:ea typeface="ＭＳ ゴシック" panose="020B0609070205080204" pitchFamily="49" charset="-128"/>
              </a:rPr>
              <a:t>69</a:t>
            </a:r>
            <a:r>
              <a:rPr lang="ja-JP" altLang="en-US" sz="1376" dirty="0">
                <a:latin typeface="ＭＳ ゴシック" panose="020B0609070205080204" pitchFamily="49" charset="-128"/>
                <a:ea typeface="ＭＳ ゴシック" panose="020B0609070205080204" pitchFamily="49" charset="-128"/>
              </a:rPr>
              <a:t>団体（重複除き）</a:t>
            </a:r>
            <a:endParaRPr lang="en-US" altLang="ja-JP" sz="1376" dirty="0">
              <a:latin typeface="ＭＳ ゴシック" panose="020B0609070205080204" pitchFamily="49" charset="-128"/>
              <a:ea typeface="ＭＳ ゴシック" panose="020B0609070205080204" pitchFamily="49" charset="-128"/>
            </a:endParaRPr>
          </a:p>
        </p:txBody>
      </p:sp>
      <p:sp>
        <p:nvSpPr>
          <p:cNvPr id="13" name="AutoShape 3"/>
          <p:cNvSpPr>
            <a:spLocks noChangeArrowheads="1"/>
          </p:cNvSpPr>
          <p:nvPr/>
        </p:nvSpPr>
        <p:spPr bwMode="auto">
          <a:xfrm>
            <a:off x="195215" y="143189"/>
            <a:ext cx="9664855" cy="446307"/>
          </a:xfrm>
          <a:prstGeom prst="roundRect">
            <a:avLst>
              <a:gd name="adj" fmla="val 21125"/>
            </a:avLst>
          </a:prstGeom>
          <a:gradFill rotWithShape="1">
            <a:gsLst>
              <a:gs pos="0">
                <a:srgbClr val="FF9933"/>
              </a:gs>
              <a:gs pos="50000">
                <a:schemeClr val="bg1"/>
              </a:gs>
              <a:gs pos="100000">
                <a:srgbClr val="FF9933"/>
              </a:gs>
            </a:gsLst>
            <a:lin ang="5400000" scaled="1"/>
          </a:gradFill>
          <a:ln w="57150" cmpd="thickThin">
            <a:solidFill>
              <a:schemeClr val="tx1"/>
            </a:solidFill>
            <a:round/>
            <a:headEnd/>
            <a:tailEnd/>
          </a:ln>
          <a:effectLst/>
        </p:spPr>
        <p:txBody>
          <a:bodyPr wrap="square" lIns="89764" tIns="44882" rIns="89764" bIns="44882" anchor="ctr">
            <a:spAutoFit/>
          </a:bodyPr>
          <a:lstStyle/>
          <a:p>
            <a:pPr algn="ctr" eaLnBrk="0" hangingPunct="0">
              <a:spcBef>
                <a:spcPts val="590"/>
              </a:spcBef>
            </a:pPr>
            <a:r>
              <a:rPr lang="ja-JP" altLang="en-US" sz="1965" b="1" dirty="0">
                <a:latin typeface="Meiryo UI" panose="020B0604030504040204" pitchFamily="50" charset="-128"/>
                <a:ea typeface="Meiryo UI" panose="020B0604030504040204" pitchFamily="50" charset="-128"/>
                <a:cs typeface="Meiryo UI" panose="020B0604030504040204" pitchFamily="50" charset="-128"/>
              </a:rPr>
              <a:t>マイキープラットフォーム活用自治体一覧</a:t>
            </a:r>
          </a:p>
        </p:txBody>
      </p:sp>
      <p:sp>
        <p:nvSpPr>
          <p:cNvPr id="7" name="テキスト ボックス 6"/>
          <p:cNvSpPr txBox="1"/>
          <p:nvPr/>
        </p:nvSpPr>
        <p:spPr>
          <a:xfrm>
            <a:off x="8152871" y="213914"/>
            <a:ext cx="1840443" cy="273793"/>
          </a:xfrm>
          <a:prstGeom prst="rect">
            <a:avLst/>
          </a:prstGeom>
          <a:noFill/>
        </p:spPr>
        <p:txBody>
          <a:bodyPr wrap="square" rtlCol="0">
            <a:spAutoFit/>
          </a:bodyPr>
          <a:lstStyle/>
          <a:p>
            <a:r>
              <a:rPr lang="ja-JP" altLang="en-US" sz="1179" b="1" dirty="0">
                <a:latin typeface="Meiryo UI" panose="020B0604030504040204" pitchFamily="50" charset="-128"/>
                <a:ea typeface="Meiryo UI" panose="020B0604030504040204" pitchFamily="50" charset="-128"/>
                <a:cs typeface="Meiryo UI" panose="020B0604030504040204" pitchFamily="50" charset="-128"/>
              </a:rPr>
              <a:t>令和元年</a:t>
            </a:r>
            <a:r>
              <a:rPr lang="en-US" altLang="ja-JP" sz="1179" b="1" dirty="0">
                <a:latin typeface="Meiryo UI" panose="020B0604030504040204" pitchFamily="50" charset="-128"/>
                <a:ea typeface="Meiryo UI" panose="020B0604030504040204" pitchFamily="50" charset="-128"/>
                <a:cs typeface="Meiryo UI" panose="020B0604030504040204" pitchFamily="50" charset="-128"/>
              </a:rPr>
              <a:t>6</a:t>
            </a:r>
            <a:r>
              <a:rPr lang="ja-JP" altLang="en-US" sz="1179" b="1"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179"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1179" b="1" dirty="0">
                <a:latin typeface="Meiryo UI" panose="020B0604030504040204" pitchFamily="50" charset="-128"/>
                <a:ea typeface="Meiryo UI" panose="020B0604030504040204" pitchFamily="50" charset="-128"/>
                <a:cs typeface="Meiryo UI" panose="020B0604030504040204" pitchFamily="50" charset="-128"/>
              </a:rPr>
              <a:t>日現在</a:t>
            </a:r>
          </a:p>
        </p:txBody>
      </p:sp>
      <p:sp>
        <p:nvSpPr>
          <p:cNvPr id="10" name="スライド番号プレースホルダー 1"/>
          <p:cNvSpPr txBox="1">
            <a:spLocks/>
          </p:cNvSpPr>
          <p:nvPr/>
        </p:nvSpPr>
        <p:spPr>
          <a:xfrm>
            <a:off x="7670273" y="6483723"/>
            <a:ext cx="23114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2000" dirty="0" smtClean="0">
                <a:latin typeface="ＭＳ ゴシック" panose="020B0609070205080204" pitchFamily="49" charset="-128"/>
                <a:ea typeface="ＭＳ ゴシック" panose="020B0609070205080204" pitchFamily="49" charset="-128"/>
              </a:rPr>
              <a:t>13</a:t>
            </a:r>
            <a:endParaRPr lang="ja-JP" altLang="en-US" sz="2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207368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058290498"/>
              </p:ext>
            </p:extLst>
          </p:nvPr>
        </p:nvGraphicFramePr>
        <p:xfrm>
          <a:off x="221110" y="862189"/>
          <a:ext cx="9664273" cy="5804891"/>
        </p:xfrm>
        <a:graphic>
          <a:graphicData uri="http://schemas.openxmlformats.org/drawingml/2006/table">
            <a:tbl>
              <a:tblPr firstRow="1" bandRow="1">
                <a:tableStyleId>{5940675A-B579-460E-94D1-54222C63F5DA}</a:tableStyleId>
              </a:tblPr>
              <a:tblGrid>
                <a:gridCol w="903853"/>
                <a:gridCol w="973380"/>
                <a:gridCol w="973380"/>
                <a:gridCol w="973380"/>
                <a:gridCol w="973380"/>
                <a:gridCol w="973380"/>
                <a:gridCol w="973380"/>
                <a:gridCol w="973380"/>
                <a:gridCol w="973380"/>
                <a:gridCol w="973380"/>
              </a:tblGrid>
              <a:tr h="904475">
                <a:tc>
                  <a:txBody>
                    <a:bodyPr/>
                    <a:lstStyle/>
                    <a:p>
                      <a:endParaRPr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81507" marR="81507" marT="40754" marB="40754" anchor="ctr"/>
                </a:tc>
                <a:tc>
                  <a:txBody>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81507" marR="81507" marT="40754" marB="40754" anchor="ctr"/>
                </a:tc>
                <a:tc gridSpan="4">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令和元年度</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81507" marR="81507" marT="40754" marB="40754" anchor="ct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tc gridSpan="4">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（今後検討）</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81507" marR="81507" marT="40754" marB="40754" anchor="ctr"/>
                </a:tc>
                <a:tc h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tc h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tc h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tr>
              <a:tr h="440931">
                <a:tc rowSpan="2">
                  <a:txBody>
                    <a:bodyPr/>
                    <a:lstStyle/>
                    <a:p>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81507" marR="81507" marT="40754" marB="40754" anchor="ct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１月～</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３月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81507" marR="81507" marT="40754" marB="40754" anchor="ct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４月～</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６月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81507" marR="81507" marT="40754" marB="40754" anchor="ct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７月～</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９月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81507" marR="81507" marT="40754" marB="40754"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81507" marR="81507" marT="40754" marB="40754" anchor="ct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１月～</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３月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81507" marR="81507" marT="40754" marB="40754" anchor="ct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４月～</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６月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81507" marR="81507" marT="40754" marB="40754" anchor="ct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７月～</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９月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81507" marR="81507" marT="40754" marB="4075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p>
                  </a:txBody>
                  <a:tcPr marL="81507" marR="81507" marT="40754" marB="4075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１月～</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３月</a:t>
                      </a:r>
                    </a:p>
                  </a:txBody>
                  <a:tcPr marL="81507" marR="81507" marT="40754" marB="40754" anchor="ctr"/>
                </a:tc>
              </a:tr>
              <a:tr h="4453148">
                <a:tc vMerge="1">
                  <a:txBody>
                    <a:bodyPr/>
                    <a:lstStyle/>
                    <a:p>
                      <a:endParaRPr kumimoji="1" lang="ja-JP" altLang="en-US"/>
                    </a:p>
                  </a:txBody>
                  <a:tcPr/>
                </a:tc>
                <a:tc>
                  <a:txBody>
                    <a:bodyPr/>
                    <a:lstStyle/>
                    <a:p>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81507" marR="81507" marT="40754" marB="40754"/>
                </a:tc>
                <a:tc>
                  <a:txBody>
                    <a:bodyPr/>
                    <a:lstStyle/>
                    <a:p>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81507" marR="81507" marT="40754" marB="40754"/>
                </a:tc>
                <a:tc>
                  <a:txBody>
                    <a:bodyPr/>
                    <a:lstStyle/>
                    <a:p>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81507" marR="81507" marT="40754" marB="40754"/>
                </a:tc>
                <a:tc>
                  <a:txBody>
                    <a:bodyPr/>
                    <a:lstStyle/>
                    <a:p>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81507" marR="81507" marT="40754" marB="40754"/>
                </a:tc>
                <a:tc>
                  <a:txBody>
                    <a:bodyPr/>
                    <a:lstStyle/>
                    <a:p>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81507" marR="81507" marT="40754" marB="40754"/>
                </a:tc>
                <a:tc>
                  <a:txBody>
                    <a:bodyPr/>
                    <a:lstStyle/>
                    <a:p>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81507" marR="81507" marT="40754" marB="40754"/>
                </a:tc>
                <a:tc>
                  <a:txBody>
                    <a:bodyPr/>
                    <a:lstStyle/>
                    <a:p>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81507" marR="81507" marT="40754" marB="40754"/>
                </a:tc>
                <a:tc>
                  <a:txBody>
                    <a:bodyPr/>
                    <a:lstStyle/>
                    <a:p>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81507" marR="81507" marT="40754" marB="40754"/>
                </a:tc>
                <a:tc>
                  <a:txBody>
                    <a:bodyPr/>
                    <a:lstStyle/>
                    <a:p>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81507" marR="81507" marT="40754" marB="40754"/>
                </a:tc>
              </a:tr>
            </a:tbl>
          </a:graphicData>
        </a:graphic>
      </p:graphicFrame>
      <p:sp>
        <p:nvSpPr>
          <p:cNvPr id="59" name="ホームベース 58"/>
          <p:cNvSpPr/>
          <p:nvPr/>
        </p:nvSpPr>
        <p:spPr>
          <a:xfrm>
            <a:off x="6012962" y="2279558"/>
            <a:ext cx="3823992" cy="422385"/>
          </a:xfrm>
          <a:prstGeom prst="homePlate">
            <a:avLst>
              <a:gd name="adj" fmla="val 5825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352" dirty="0">
                <a:latin typeface="Meiryo UI" panose="020B0604030504040204" pitchFamily="50" charset="-128"/>
                <a:ea typeface="Meiryo UI" panose="020B0604030504040204" pitchFamily="50" charset="-128"/>
                <a:cs typeface="Meiryo UI" panose="020B0604030504040204" pitchFamily="50" charset="-128"/>
              </a:rPr>
              <a:t>システム稼動</a:t>
            </a:r>
          </a:p>
        </p:txBody>
      </p:sp>
      <p:sp>
        <p:nvSpPr>
          <p:cNvPr id="10" name="ホームベース 9"/>
          <p:cNvSpPr/>
          <p:nvPr/>
        </p:nvSpPr>
        <p:spPr>
          <a:xfrm>
            <a:off x="2106496" y="2281515"/>
            <a:ext cx="1946759" cy="422385"/>
          </a:xfrm>
          <a:prstGeom prst="homePlate">
            <a:avLst>
              <a:gd name="adj" fmla="val 5825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352" dirty="0">
                <a:latin typeface="Meiryo UI" panose="020B0604030504040204" pitchFamily="50" charset="-128"/>
                <a:ea typeface="Meiryo UI" panose="020B0604030504040204" pitchFamily="50" charset="-128"/>
                <a:cs typeface="Meiryo UI" panose="020B0604030504040204" pitchFamily="50" charset="-128"/>
              </a:rPr>
              <a:t>システム構築</a:t>
            </a:r>
          </a:p>
        </p:txBody>
      </p:sp>
      <p:sp>
        <p:nvSpPr>
          <p:cNvPr id="11" name="ホームベース 10"/>
          <p:cNvSpPr/>
          <p:nvPr/>
        </p:nvSpPr>
        <p:spPr>
          <a:xfrm>
            <a:off x="1124479" y="2276162"/>
            <a:ext cx="973380" cy="422385"/>
          </a:xfrm>
          <a:prstGeom prst="homePlate">
            <a:avLst>
              <a:gd name="adj" fmla="val 58251"/>
            </a:avLst>
          </a:prstGeom>
          <a:ln>
            <a:prstDash val="lgDash"/>
          </a:ln>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062" dirty="0">
                <a:latin typeface="Meiryo UI" panose="020B0604030504040204" pitchFamily="50" charset="-128"/>
                <a:ea typeface="Meiryo UI" panose="020B0604030504040204" pitchFamily="50" charset="-128"/>
                <a:cs typeface="Meiryo UI" panose="020B0604030504040204" pitchFamily="50" charset="-128"/>
              </a:rPr>
              <a:t>基本設計・ワークフロー</a:t>
            </a:r>
          </a:p>
        </p:txBody>
      </p:sp>
      <p:sp>
        <p:nvSpPr>
          <p:cNvPr id="12" name="ホームベース 11"/>
          <p:cNvSpPr/>
          <p:nvPr/>
        </p:nvSpPr>
        <p:spPr>
          <a:xfrm>
            <a:off x="4065054" y="2279558"/>
            <a:ext cx="1946759" cy="422385"/>
          </a:xfrm>
          <a:prstGeom prst="homePlate">
            <a:avLst>
              <a:gd name="adj" fmla="val 5825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352" dirty="0">
                <a:latin typeface="Meiryo UI" panose="020B0604030504040204" pitchFamily="50" charset="-128"/>
                <a:ea typeface="Meiryo UI" panose="020B0604030504040204" pitchFamily="50" charset="-128"/>
                <a:cs typeface="Meiryo UI" panose="020B0604030504040204" pitchFamily="50" charset="-128"/>
              </a:rPr>
              <a:t>運用テスト</a:t>
            </a:r>
          </a:p>
        </p:txBody>
      </p:sp>
      <p:sp>
        <p:nvSpPr>
          <p:cNvPr id="14" name="ホームベース 13"/>
          <p:cNvSpPr/>
          <p:nvPr/>
        </p:nvSpPr>
        <p:spPr>
          <a:xfrm>
            <a:off x="3542815" y="4764210"/>
            <a:ext cx="3406829" cy="422385"/>
          </a:xfrm>
          <a:prstGeom prst="homePlate">
            <a:avLst>
              <a:gd name="adj" fmla="val 5825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352" dirty="0">
                <a:latin typeface="Meiryo UI" panose="020B0604030504040204" pitchFamily="50" charset="-128"/>
                <a:ea typeface="Meiryo UI" panose="020B0604030504040204" pitchFamily="50" charset="-128"/>
                <a:cs typeface="Meiryo UI" panose="020B0604030504040204" pitchFamily="50" charset="-128"/>
              </a:rPr>
              <a:t>広報（国・地方）、</a:t>
            </a:r>
            <a:endParaRPr lang="en-US" altLang="ja-JP" sz="1352"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52" dirty="0">
                <a:latin typeface="Meiryo UI" panose="020B0604030504040204" pitchFamily="50" charset="-128"/>
                <a:ea typeface="Meiryo UI" panose="020B0604030504040204" pitchFamily="50" charset="-128"/>
                <a:cs typeface="Meiryo UI" panose="020B0604030504040204" pitchFamily="50" charset="-128"/>
              </a:rPr>
              <a:t>マイキー</a:t>
            </a:r>
            <a:r>
              <a:rPr lang="en-US" altLang="ja-JP" sz="1352" dirty="0">
                <a:latin typeface="Meiryo UI" panose="020B0604030504040204" pitchFamily="50" charset="-128"/>
                <a:ea typeface="Meiryo UI" panose="020B0604030504040204" pitchFamily="50" charset="-128"/>
                <a:cs typeface="Meiryo UI" panose="020B0604030504040204" pitchFamily="50" charset="-128"/>
              </a:rPr>
              <a:t>ID</a:t>
            </a:r>
            <a:r>
              <a:rPr lang="ja-JP" altLang="en-US" sz="1352" dirty="0">
                <a:latin typeface="Meiryo UI" panose="020B0604030504040204" pitchFamily="50" charset="-128"/>
                <a:ea typeface="Meiryo UI" panose="020B0604030504040204" pitchFamily="50" charset="-128"/>
                <a:cs typeface="Meiryo UI" panose="020B0604030504040204" pitchFamily="50" charset="-128"/>
              </a:rPr>
              <a:t>設定支援（地方）</a:t>
            </a:r>
          </a:p>
        </p:txBody>
      </p:sp>
      <p:sp>
        <p:nvSpPr>
          <p:cNvPr id="19" name="ホームベース 18"/>
          <p:cNvSpPr/>
          <p:nvPr/>
        </p:nvSpPr>
        <p:spPr>
          <a:xfrm>
            <a:off x="5999344" y="6066399"/>
            <a:ext cx="973380" cy="422385"/>
          </a:xfrm>
          <a:prstGeom prst="homePlate">
            <a:avLst>
              <a:gd name="adj" fmla="val 58251"/>
            </a:avLst>
          </a:prstGeom>
          <a:ln>
            <a:prstDash val="solid"/>
          </a:ln>
        </p:spPr>
        <p:style>
          <a:lnRef idx="1">
            <a:schemeClr val="accent2"/>
          </a:lnRef>
          <a:fillRef idx="2">
            <a:schemeClr val="accent2"/>
          </a:fillRef>
          <a:effectRef idx="1">
            <a:schemeClr val="accent2"/>
          </a:effectRef>
          <a:fontRef idx="minor">
            <a:schemeClr val="dk1"/>
          </a:fontRef>
        </p:style>
        <p:txBody>
          <a:bodyPr lIns="34763" tIns="34763" rIns="34763" bIns="34763" rtlCol="0" anchor="ctr"/>
          <a:lstStyle/>
          <a:p>
            <a:pPr algn="ctr"/>
            <a:r>
              <a:rPr lang="ja-JP" altLang="en-US" sz="1062" dirty="0">
                <a:latin typeface="Meiryo UI" panose="020B0604030504040204" pitchFamily="50" charset="-128"/>
                <a:ea typeface="Meiryo UI" panose="020B0604030504040204" pitchFamily="50" charset="-128"/>
                <a:cs typeface="Meiryo UI" panose="020B0604030504040204" pitchFamily="50" charset="-128"/>
              </a:rPr>
              <a:t>購入申込</a:t>
            </a:r>
            <a:endParaRPr lang="en-US" altLang="ja-JP" sz="106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ホームベース 27"/>
          <p:cNvSpPr/>
          <p:nvPr/>
        </p:nvSpPr>
        <p:spPr>
          <a:xfrm>
            <a:off x="5035408" y="4033905"/>
            <a:ext cx="1911996" cy="422385"/>
          </a:xfrm>
          <a:prstGeom prst="homePlate">
            <a:avLst>
              <a:gd name="adj" fmla="val 5825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159" dirty="0">
                <a:latin typeface="Meiryo UI" panose="020B0604030504040204" pitchFamily="50" charset="-128"/>
                <a:ea typeface="Meiryo UI" panose="020B0604030504040204" pitchFamily="50" charset="-128"/>
                <a:cs typeface="Meiryo UI" panose="020B0604030504040204" pitchFamily="50" charset="-128"/>
              </a:rPr>
              <a:t>店舗設定・端末等配備・利用準備</a:t>
            </a:r>
          </a:p>
        </p:txBody>
      </p:sp>
      <p:sp>
        <p:nvSpPr>
          <p:cNvPr id="39" name="ホームベース 38"/>
          <p:cNvSpPr/>
          <p:nvPr/>
        </p:nvSpPr>
        <p:spPr>
          <a:xfrm>
            <a:off x="6977997" y="6066399"/>
            <a:ext cx="2885375" cy="422385"/>
          </a:xfrm>
          <a:prstGeom prst="homePlate">
            <a:avLst>
              <a:gd name="adj" fmla="val 5825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352" dirty="0">
                <a:latin typeface="Meiryo UI" panose="020B0604030504040204" pitchFamily="50" charset="-128"/>
                <a:ea typeface="Meiryo UI" panose="020B0604030504040204" pitchFamily="50" charset="-128"/>
                <a:cs typeface="Meiryo UI" panose="020B0604030504040204" pitchFamily="50" charset="-128"/>
              </a:rPr>
              <a:t>ポイント利用</a:t>
            </a:r>
          </a:p>
        </p:txBody>
      </p:sp>
      <p:sp>
        <p:nvSpPr>
          <p:cNvPr id="23" name="ホームベース 22"/>
          <p:cNvSpPr/>
          <p:nvPr/>
        </p:nvSpPr>
        <p:spPr>
          <a:xfrm>
            <a:off x="290549" y="2281515"/>
            <a:ext cx="752719" cy="422385"/>
          </a:xfrm>
          <a:prstGeom prst="homePlate">
            <a:avLst>
              <a:gd name="adj" fmla="val 0"/>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869" dirty="0">
                <a:latin typeface="Meiryo UI" panose="020B0604030504040204" pitchFamily="50" charset="-128"/>
                <a:ea typeface="Meiryo UI" panose="020B0604030504040204" pitchFamily="50" charset="-128"/>
                <a:cs typeface="Meiryo UI" panose="020B0604030504040204" pitchFamily="50" charset="-128"/>
              </a:rPr>
              <a:t>システム構築</a:t>
            </a:r>
            <a:endParaRPr lang="en-US" altLang="ja-JP" sz="869"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ホームベース 23"/>
          <p:cNvSpPr/>
          <p:nvPr/>
        </p:nvSpPr>
        <p:spPr>
          <a:xfrm>
            <a:off x="290549" y="3194010"/>
            <a:ext cx="752719" cy="422385"/>
          </a:xfrm>
          <a:prstGeom prst="homePlate">
            <a:avLst>
              <a:gd name="adj" fmla="val 0"/>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869" dirty="0">
                <a:latin typeface="Meiryo UI" panose="020B0604030504040204" pitchFamily="50" charset="-128"/>
                <a:ea typeface="Meiryo UI" panose="020B0604030504040204" pitchFamily="50" charset="-128"/>
                <a:cs typeface="Meiryo UI" panose="020B0604030504040204" pitchFamily="50" charset="-128"/>
              </a:rPr>
              <a:t>地方</a:t>
            </a:r>
            <a:endParaRPr lang="en-US" altLang="ja-JP" sz="869"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69" dirty="0">
                <a:latin typeface="Meiryo UI" panose="020B0604030504040204" pitchFamily="50" charset="-128"/>
                <a:ea typeface="Meiryo UI" panose="020B0604030504040204" pitchFamily="50" charset="-128"/>
                <a:cs typeface="Meiryo UI" panose="020B0604030504040204" pitchFamily="50" charset="-128"/>
              </a:rPr>
              <a:t>補助金等</a:t>
            </a:r>
            <a:endParaRPr lang="en-US" altLang="ja-JP" sz="869"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ホームベース 24"/>
          <p:cNvSpPr/>
          <p:nvPr/>
        </p:nvSpPr>
        <p:spPr>
          <a:xfrm>
            <a:off x="290549" y="4024861"/>
            <a:ext cx="752719" cy="422385"/>
          </a:xfrm>
          <a:prstGeom prst="homePlate">
            <a:avLst>
              <a:gd name="adj" fmla="val 0"/>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869" dirty="0">
                <a:latin typeface="Meiryo UI" panose="020B0604030504040204" pitchFamily="50" charset="-128"/>
                <a:ea typeface="Meiryo UI" panose="020B0604030504040204" pitchFamily="50" charset="-128"/>
                <a:cs typeface="Meiryo UI" panose="020B0604030504040204" pitchFamily="50" charset="-128"/>
              </a:rPr>
              <a:t>自治体対応</a:t>
            </a:r>
            <a:endParaRPr lang="en-US" altLang="ja-JP" sz="869"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ホームベース 25"/>
          <p:cNvSpPr/>
          <p:nvPr/>
        </p:nvSpPr>
        <p:spPr>
          <a:xfrm>
            <a:off x="4069297" y="4038888"/>
            <a:ext cx="938616" cy="422385"/>
          </a:xfrm>
          <a:prstGeom prst="homePlate">
            <a:avLst>
              <a:gd name="adj" fmla="val 5825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062" dirty="0">
                <a:latin typeface="Meiryo UI" panose="020B0604030504040204" pitchFamily="50" charset="-128"/>
                <a:ea typeface="Meiryo UI" panose="020B0604030504040204" pitchFamily="50" charset="-128"/>
                <a:cs typeface="Meiryo UI" panose="020B0604030504040204" pitchFamily="50" charset="-128"/>
              </a:rPr>
              <a:t>店舗等</a:t>
            </a:r>
            <a:endParaRPr lang="en-US" altLang="ja-JP" sz="1062"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62" dirty="0">
                <a:latin typeface="Meiryo UI" panose="020B0604030504040204" pitchFamily="50" charset="-128"/>
                <a:ea typeface="Meiryo UI" panose="020B0604030504040204" pitchFamily="50" charset="-128"/>
                <a:cs typeface="Meiryo UI" panose="020B0604030504040204" pitchFamily="50" charset="-128"/>
              </a:rPr>
              <a:t>募集</a:t>
            </a:r>
          </a:p>
        </p:txBody>
      </p:sp>
      <p:sp>
        <p:nvSpPr>
          <p:cNvPr id="29" name="ホームベース 28"/>
          <p:cNvSpPr/>
          <p:nvPr/>
        </p:nvSpPr>
        <p:spPr>
          <a:xfrm>
            <a:off x="290549" y="5099485"/>
            <a:ext cx="752719" cy="422385"/>
          </a:xfrm>
          <a:prstGeom prst="homePlate">
            <a:avLst>
              <a:gd name="adj" fmla="val 0"/>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869" dirty="0">
                <a:latin typeface="Meiryo UI" panose="020B0604030504040204" pitchFamily="50" charset="-128"/>
                <a:ea typeface="Meiryo UI" panose="020B0604030504040204" pitchFamily="50" charset="-128"/>
                <a:cs typeface="Meiryo UI" panose="020B0604030504040204" pitchFamily="50" charset="-128"/>
              </a:rPr>
              <a:t>広報・</a:t>
            </a:r>
            <a:endParaRPr lang="en-US" altLang="ja-JP" sz="869"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69" dirty="0">
                <a:latin typeface="Meiryo UI" panose="020B0604030504040204" pitchFamily="50" charset="-128"/>
                <a:ea typeface="Meiryo UI" panose="020B0604030504040204" pitchFamily="50" charset="-128"/>
                <a:cs typeface="Meiryo UI" panose="020B0604030504040204" pitchFamily="50" charset="-128"/>
              </a:rPr>
              <a:t>国民周知</a:t>
            </a:r>
            <a:endParaRPr lang="en-US" altLang="ja-JP" sz="869"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ホームベース 29"/>
          <p:cNvSpPr/>
          <p:nvPr/>
        </p:nvSpPr>
        <p:spPr>
          <a:xfrm>
            <a:off x="290549" y="6066399"/>
            <a:ext cx="752719" cy="422385"/>
          </a:xfrm>
          <a:prstGeom prst="homePlate">
            <a:avLst>
              <a:gd name="adj" fmla="val 0"/>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869" dirty="0">
                <a:latin typeface="Meiryo UI" panose="020B0604030504040204" pitchFamily="50" charset="-128"/>
                <a:ea typeface="Meiryo UI" panose="020B0604030504040204" pitchFamily="50" charset="-128"/>
                <a:cs typeface="Meiryo UI" panose="020B0604030504040204" pitchFamily="50" charset="-128"/>
              </a:rPr>
              <a:t>ポイント利用</a:t>
            </a:r>
            <a:endParaRPr lang="en-US" altLang="ja-JP" sz="869"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ホームベース 33"/>
          <p:cNvSpPr/>
          <p:nvPr/>
        </p:nvSpPr>
        <p:spPr>
          <a:xfrm>
            <a:off x="1126185" y="4028498"/>
            <a:ext cx="973380" cy="422385"/>
          </a:xfrm>
          <a:prstGeom prst="homePlate">
            <a:avLst>
              <a:gd name="adj" fmla="val 5825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062" dirty="0">
                <a:latin typeface="Meiryo UI" panose="020B0604030504040204" pitchFamily="50" charset="-128"/>
                <a:ea typeface="Meiryo UI" panose="020B0604030504040204" pitchFamily="50" charset="-128"/>
                <a:cs typeface="Meiryo UI" panose="020B0604030504040204" pitchFamily="50" charset="-128"/>
              </a:rPr>
              <a:t>ブロック</a:t>
            </a:r>
            <a:endParaRPr lang="en-US" altLang="ja-JP" sz="1062"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62" dirty="0">
                <a:latin typeface="Meiryo UI" panose="020B0604030504040204" pitchFamily="50" charset="-128"/>
                <a:ea typeface="Meiryo UI" panose="020B0604030504040204" pitchFamily="50" charset="-128"/>
                <a:cs typeface="Meiryo UI" panose="020B0604030504040204" pitchFamily="50" charset="-128"/>
              </a:rPr>
              <a:t>説明会</a:t>
            </a:r>
          </a:p>
        </p:txBody>
      </p:sp>
      <p:sp>
        <p:nvSpPr>
          <p:cNvPr id="31" name="AutoShape 15"/>
          <p:cNvSpPr>
            <a:spLocks noChangeArrowheads="1"/>
          </p:cNvSpPr>
          <p:nvPr/>
        </p:nvSpPr>
        <p:spPr bwMode="auto">
          <a:xfrm>
            <a:off x="257183" y="196125"/>
            <a:ext cx="9551622" cy="413904"/>
          </a:xfrm>
          <a:prstGeom prst="roundRect">
            <a:avLst>
              <a:gd name="adj" fmla="val 21125"/>
            </a:avLst>
          </a:prstGeom>
          <a:gradFill rotWithShape="1">
            <a:gsLst>
              <a:gs pos="0">
                <a:srgbClr val="FF9933"/>
              </a:gs>
              <a:gs pos="50000">
                <a:schemeClr val="bg1"/>
              </a:gs>
              <a:gs pos="100000">
                <a:srgbClr val="FF9933"/>
              </a:gs>
            </a:gsLst>
            <a:lin ang="5400000" scaled="1"/>
          </a:gradFill>
          <a:ln w="57150" cmpd="thickThin">
            <a:solidFill>
              <a:schemeClr val="tx1"/>
            </a:solidFill>
            <a:round/>
            <a:headEnd/>
            <a:tailEnd/>
          </a:ln>
          <a:effectLst/>
        </p:spPr>
        <p:txBody>
          <a:bodyPr lIns="87930" tIns="43967" rIns="87930" bIns="43967" anchor="ctr"/>
          <a:lstStyle/>
          <a:p>
            <a:pPr algn="ctr" defTabSz="879615" fontAlgn="base">
              <a:spcBef>
                <a:spcPct val="0"/>
              </a:spcBef>
              <a:spcAft>
                <a:spcPct val="0"/>
              </a:spcAft>
              <a:defRPr/>
            </a:pPr>
            <a:r>
              <a:rPr lang="ja-JP" altLang="en-US" sz="1931"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「マイナンバーカードを活用した消費活性化策」実施スケジュール（案）</a:t>
            </a:r>
          </a:p>
        </p:txBody>
      </p:sp>
      <p:sp>
        <p:nvSpPr>
          <p:cNvPr id="33" name="ホームベース 32"/>
          <p:cNvSpPr/>
          <p:nvPr/>
        </p:nvSpPr>
        <p:spPr>
          <a:xfrm>
            <a:off x="1149284" y="3187273"/>
            <a:ext cx="973380" cy="422385"/>
          </a:xfrm>
          <a:prstGeom prst="homePlate">
            <a:avLst>
              <a:gd name="adj" fmla="val 58251"/>
            </a:avLst>
          </a:prstGeom>
        </p:spPr>
        <p:style>
          <a:lnRef idx="1">
            <a:schemeClr val="accent2"/>
          </a:lnRef>
          <a:fillRef idx="2">
            <a:schemeClr val="accent2"/>
          </a:fillRef>
          <a:effectRef idx="1">
            <a:schemeClr val="accent2"/>
          </a:effectRef>
          <a:fontRef idx="minor">
            <a:schemeClr val="dk1"/>
          </a:fontRef>
        </p:style>
        <p:txBody>
          <a:bodyPr lIns="34763" rIns="34763" rtlCol="0" anchor="ctr"/>
          <a:lstStyle/>
          <a:p>
            <a:pPr algn="ctr"/>
            <a:r>
              <a:rPr lang="ja-JP" altLang="en-US" sz="966" dirty="0">
                <a:latin typeface="Meiryo UI" panose="020B0604030504040204" pitchFamily="50" charset="-128"/>
                <a:ea typeface="Meiryo UI" panose="020B0604030504040204" pitchFamily="50" charset="-128"/>
                <a:cs typeface="Meiryo UI" panose="020B0604030504040204" pitchFamily="50" charset="-128"/>
              </a:rPr>
              <a:t>地方事務費</a:t>
            </a:r>
            <a:endParaRPr lang="en-US" altLang="ja-JP" sz="966"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66" dirty="0">
                <a:latin typeface="Meiryo UI" panose="020B0604030504040204" pitchFamily="50" charset="-128"/>
                <a:ea typeface="Meiryo UI" panose="020B0604030504040204" pitchFamily="50" charset="-128"/>
                <a:cs typeface="Meiryo UI" panose="020B0604030504040204" pitchFamily="50" charset="-128"/>
              </a:rPr>
              <a:t>交付準備</a:t>
            </a:r>
            <a:endParaRPr lang="en-US" altLang="ja-JP" sz="966"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ホームベース 35"/>
          <p:cNvSpPr/>
          <p:nvPr/>
        </p:nvSpPr>
        <p:spPr>
          <a:xfrm>
            <a:off x="2543023" y="3191788"/>
            <a:ext cx="521454" cy="422385"/>
          </a:xfrm>
          <a:prstGeom prst="homePlate">
            <a:avLst>
              <a:gd name="adj" fmla="val 58251"/>
            </a:avLst>
          </a:prstGeom>
        </p:spPr>
        <p:style>
          <a:lnRef idx="1">
            <a:schemeClr val="accent2"/>
          </a:lnRef>
          <a:fillRef idx="2">
            <a:schemeClr val="accent2"/>
          </a:fillRef>
          <a:effectRef idx="1">
            <a:schemeClr val="accent2"/>
          </a:effectRef>
          <a:fontRef idx="minor">
            <a:schemeClr val="dk1"/>
          </a:fontRef>
        </p:style>
        <p:txBody>
          <a:bodyPr lIns="34763" rIns="34763" rtlCol="0" anchor="ctr"/>
          <a:lstStyle/>
          <a:p>
            <a:pPr algn="ctr"/>
            <a:r>
              <a:rPr lang="ja-JP" altLang="en-US" sz="1159" dirty="0">
                <a:latin typeface="Meiryo UI" panose="020B0604030504040204" pitchFamily="50" charset="-128"/>
                <a:ea typeface="Meiryo UI" panose="020B0604030504040204" pitchFamily="50" charset="-128"/>
                <a:cs typeface="Meiryo UI" panose="020B0604030504040204" pitchFamily="50" charset="-128"/>
              </a:rPr>
              <a:t>交付①</a:t>
            </a:r>
          </a:p>
        </p:txBody>
      </p:sp>
      <p:grpSp>
        <p:nvGrpSpPr>
          <p:cNvPr id="2" name="グループ化 1"/>
          <p:cNvGrpSpPr/>
          <p:nvPr/>
        </p:nvGrpSpPr>
        <p:grpSpPr>
          <a:xfrm>
            <a:off x="2122664" y="5321850"/>
            <a:ext cx="7752273" cy="422385"/>
            <a:chOff x="2018890" y="4863391"/>
            <a:chExt cx="8028000" cy="437408"/>
          </a:xfrm>
        </p:grpSpPr>
        <p:sp>
          <p:nvSpPr>
            <p:cNvPr id="27" name="ホームベース 26"/>
            <p:cNvSpPr/>
            <p:nvPr/>
          </p:nvSpPr>
          <p:spPr>
            <a:xfrm>
              <a:off x="2018890" y="4863391"/>
              <a:ext cx="8028000" cy="437408"/>
            </a:xfrm>
            <a:prstGeom prst="homePlate">
              <a:avLst>
                <a:gd name="adj" fmla="val 58251"/>
              </a:avLst>
            </a:prstGeom>
            <a:gradFill>
              <a:gsLst>
                <a:gs pos="0">
                  <a:srgbClr val="FFA2A1"/>
                </a:gs>
                <a:gs pos="35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352" dirty="0">
                  <a:latin typeface="Meiryo UI" panose="020B0604030504040204" pitchFamily="50" charset="-128"/>
                  <a:ea typeface="Meiryo UI" panose="020B0604030504040204" pitchFamily="50" charset="-128"/>
                  <a:cs typeface="Meiryo UI" panose="020B0604030504040204" pitchFamily="50" charset="-128"/>
                </a:rPr>
                <a:t>コールセンター対応等（既存事業分含む）</a:t>
              </a:r>
            </a:p>
          </p:txBody>
        </p:sp>
        <p:sp>
          <p:nvSpPr>
            <p:cNvPr id="37" name="直角三角形 36"/>
            <p:cNvSpPr/>
            <p:nvPr/>
          </p:nvSpPr>
          <p:spPr>
            <a:xfrm rot="5400000">
              <a:off x="2301679" y="4594056"/>
              <a:ext cx="414000" cy="9719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38">
                <a:latin typeface="HGP創英角ｺﾞｼｯｸUB" panose="020B0900000000000000" pitchFamily="50" charset="-128"/>
                <a:ea typeface="HGP創英角ｺﾞｼｯｸUB" panose="020B0900000000000000" pitchFamily="50" charset="-128"/>
              </a:endParaRPr>
            </a:p>
          </p:txBody>
        </p:sp>
      </p:grpSp>
      <p:sp>
        <p:nvSpPr>
          <p:cNvPr id="40" name="ホームベース 39"/>
          <p:cNvSpPr/>
          <p:nvPr/>
        </p:nvSpPr>
        <p:spPr>
          <a:xfrm>
            <a:off x="3542811" y="3187585"/>
            <a:ext cx="521454" cy="422385"/>
          </a:xfrm>
          <a:prstGeom prst="homePlate">
            <a:avLst>
              <a:gd name="adj" fmla="val 58251"/>
            </a:avLst>
          </a:prstGeom>
        </p:spPr>
        <p:style>
          <a:lnRef idx="1">
            <a:schemeClr val="accent2"/>
          </a:lnRef>
          <a:fillRef idx="2">
            <a:schemeClr val="accent2"/>
          </a:fillRef>
          <a:effectRef idx="1">
            <a:schemeClr val="accent2"/>
          </a:effectRef>
          <a:fontRef idx="minor">
            <a:schemeClr val="dk1"/>
          </a:fontRef>
        </p:style>
        <p:txBody>
          <a:bodyPr lIns="34763" rIns="34763" rtlCol="0" anchor="ctr"/>
          <a:lstStyle/>
          <a:p>
            <a:pPr algn="ctr"/>
            <a:r>
              <a:rPr lang="ja-JP" altLang="en-US" sz="1159" dirty="0">
                <a:latin typeface="Meiryo UI" panose="020B0604030504040204" pitchFamily="50" charset="-128"/>
                <a:ea typeface="Meiryo UI" panose="020B0604030504040204" pitchFamily="50" charset="-128"/>
                <a:cs typeface="Meiryo UI" panose="020B0604030504040204" pitchFamily="50" charset="-128"/>
              </a:rPr>
              <a:t>交付②</a:t>
            </a:r>
          </a:p>
        </p:txBody>
      </p:sp>
      <p:sp>
        <p:nvSpPr>
          <p:cNvPr id="5" name="大かっこ 4"/>
          <p:cNvSpPr/>
          <p:nvPr/>
        </p:nvSpPr>
        <p:spPr>
          <a:xfrm>
            <a:off x="4082010" y="3464981"/>
            <a:ext cx="900232" cy="27456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0" rIns="0" rtlCol="0" anchor="ctr"/>
          <a:lstStyle/>
          <a:p>
            <a:pPr algn="ctr"/>
            <a:r>
              <a:rPr lang="en-US" altLang="ja-JP" sz="983"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983" dirty="0">
                <a:latin typeface="Meiryo UI" panose="020B0604030504040204" pitchFamily="50" charset="-128"/>
                <a:ea typeface="Meiryo UI" panose="020B0604030504040204" pitchFamily="50" charset="-128"/>
                <a:cs typeface="Meiryo UI" panose="020B0604030504040204" pitchFamily="50" charset="-128"/>
              </a:rPr>
              <a:t>予算要求</a:t>
            </a:r>
          </a:p>
        </p:txBody>
      </p:sp>
      <p:sp>
        <p:nvSpPr>
          <p:cNvPr id="32" name="大かっこ 31"/>
          <p:cNvSpPr/>
          <p:nvPr/>
        </p:nvSpPr>
        <p:spPr>
          <a:xfrm>
            <a:off x="5059827" y="3466145"/>
            <a:ext cx="900232" cy="27456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0" rIns="0" rtlCol="0" anchor="ctr"/>
          <a:lstStyle/>
          <a:p>
            <a:pPr algn="ctr"/>
            <a:r>
              <a:rPr lang="zh-TW" altLang="en-US" sz="983" dirty="0">
                <a:latin typeface="Meiryo UI" panose="020B0604030504040204" pitchFamily="50" charset="-128"/>
                <a:ea typeface="Meiryo UI" panose="020B0604030504040204" pitchFamily="50" charset="-128"/>
                <a:cs typeface="Meiryo UI" panose="020B0604030504040204" pitchFamily="50" charset="-128"/>
              </a:rPr>
              <a:t>国費交付準備</a:t>
            </a:r>
            <a:endParaRPr lang="ja-JP" altLang="en-US" sz="983"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大かっこ 40"/>
          <p:cNvSpPr/>
          <p:nvPr/>
        </p:nvSpPr>
        <p:spPr>
          <a:xfrm>
            <a:off x="6129188" y="3466375"/>
            <a:ext cx="707528" cy="27456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0" rIns="0" rtlCol="0" anchor="ctr"/>
          <a:lstStyle/>
          <a:p>
            <a:pPr algn="ctr"/>
            <a:r>
              <a:rPr lang="zh-TW" altLang="en-US" sz="983" dirty="0">
                <a:latin typeface="Meiryo UI" panose="020B0604030504040204" pitchFamily="50" charset="-128"/>
                <a:ea typeface="Meiryo UI" panose="020B0604030504040204" pitchFamily="50" charset="-128"/>
                <a:cs typeface="Meiryo UI" panose="020B0604030504040204" pitchFamily="50" charset="-128"/>
              </a:rPr>
              <a:t>国費交付</a:t>
            </a:r>
            <a:endParaRPr lang="ja-JP" altLang="en-US" sz="983"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スライド番号プレースホルダー 1"/>
          <p:cNvSpPr txBox="1">
            <a:spLocks/>
          </p:cNvSpPr>
          <p:nvPr/>
        </p:nvSpPr>
        <p:spPr>
          <a:xfrm>
            <a:off x="7670273" y="6483723"/>
            <a:ext cx="23114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2000" dirty="0" smtClean="0">
                <a:latin typeface="ＭＳ ゴシック" panose="020B0609070205080204" pitchFamily="49" charset="-128"/>
                <a:ea typeface="ＭＳ ゴシック" panose="020B0609070205080204" pitchFamily="49" charset="-128"/>
              </a:rPr>
              <a:t>14</a:t>
            </a:r>
            <a:endParaRPr lang="ja-JP" altLang="en-US" sz="2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567294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kumimoji="1" lang="ja-JP" altLang="en-US" sz="4800" dirty="0" smtClean="0"/>
              <a:t>参　考</a:t>
            </a:r>
            <a:endParaRPr kumimoji="1" lang="ja-JP" altLang="en-US" sz="4800" dirty="0"/>
          </a:p>
        </p:txBody>
      </p:sp>
    </p:spTree>
    <p:extLst>
      <p:ext uri="{BB962C8B-B14F-4D97-AF65-F5344CB8AC3E}">
        <p14:creationId xmlns:p14="http://schemas.microsoft.com/office/powerpoint/2010/main" val="2678960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5"/>
          <p:cNvSpPr>
            <a:spLocks noChangeArrowheads="1"/>
          </p:cNvSpPr>
          <p:nvPr/>
        </p:nvSpPr>
        <p:spPr bwMode="auto">
          <a:xfrm>
            <a:off x="178751" y="103252"/>
            <a:ext cx="9720000" cy="414631"/>
          </a:xfrm>
          <a:prstGeom prst="roundRect">
            <a:avLst>
              <a:gd name="adj" fmla="val 21125"/>
            </a:avLst>
          </a:prstGeom>
          <a:gradFill rotWithShape="1">
            <a:gsLst>
              <a:gs pos="0">
                <a:srgbClr val="FF9933"/>
              </a:gs>
              <a:gs pos="50000">
                <a:schemeClr val="bg1"/>
              </a:gs>
              <a:gs pos="100000">
                <a:srgbClr val="FF9933"/>
              </a:gs>
            </a:gsLst>
            <a:lin ang="5400000" scaled="1"/>
          </a:gradFill>
          <a:ln w="57150" cmpd="thickThin">
            <a:solidFill>
              <a:schemeClr val="tx1"/>
            </a:solidFill>
            <a:round/>
            <a:headEnd/>
            <a:tailEnd/>
          </a:ln>
          <a:effectLst/>
        </p:spPr>
        <p:txBody>
          <a:bodyPr lIns="89480" tIns="44742" rIns="89480" bIns="44742" anchor="ctr"/>
          <a:lstStyle/>
          <a:p>
            <a:pPr algn="ctr" defTabSz="895100" fontAlgn="base">
              <a:spcBef>
                <a:spcPct val="0"/>
              </a:spcBef>
              <a:spcAft>
                <a:spcPct val="0"/>
              </a:spcAft>
              <a:defRPr/>
            </a:pP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経済政策の方向性に関する中間整理（抜粋）</a:t>
            </a:r>
          </a:p>
        </p:txBody>
      </p:sp>
      <p:sp>
        <p:nvSpPr>
          <p:cNvPr id="2" name="テキスト ボックス 1"/>
          <p:cNvSpPr txBox="1"/>
          <p:nvPr/>
        </p:nvSpPr>
        <p:spPr>
          <a:xfrm>
            <a:off x="5929276" y="813187"/>
            <a:ext cx="3861514" cy="830997"/>
          </a:xfrm>
          <a:prstGeom prst="rect">
            <a:avLst/>
          </a:prstGeom>
          <a:noFill/>
        </p:spPr>
        <p:txBody>
          <a:bodyPr wrap="square" rtlCol="0">
            <a:spAutoFit/>
          </a:bodyPr>
          <a:lstStyle/>
          <a:p>
            <a:r>
              <a:rPr lang="ja-JP" altLang="en-US" sz="1600" dirty="0">
                <a:solidFill>
                  <a:prstClr val="black"/>
                </a:solidFill>
                <a:latin typeface="ＭＳ Ｐゴシック" panose="020B0600070205080204" pitchFamily="50" charset="-128"/>
                <a:ea typeface="ＭＳ Ｐゴシック" panose="020B0600070205080204" pitchFamily="50" charset="-128"/>
              </a:rPr>
              <a:t>平成</a:t>
            </a:r>
            <a:r>
              <a:rPr lang="en-US" altLang="ja-JP" sz="1600" dirty="0">
                <a:solidFill>
                  <a:prstClr val="black"/>
                </a:solidFill>
                <a:latin typeface="ＭＳ Ｐゴシック" panose="020B0600070205080204" pitchFamily="50" charset="-128"/>
                <a:ea typeface="ＭＳ Ｐゴシック" panose="020B0600070205080204" pitchFamily="50" charset="-128"/>
              </a:rPr>
              <a:t>30</a:t>
            </a:r>
            <a:r>
              <a:rPr lang="ja-JP" altLang="en-US" sz="1600" dirty="0">
                <a:solidFill>
                  <a:prstClr val="black"/>
                </a:solidFill>
                <a:latin typeface="ＭＳ Ｐゴシック" panose="020B0600070205080204" pitchFamily="50" charset="-128"/>
                <a:ea typeface="ＭＳ Ｐゴシック" panose="020B0600070205080204" pitchFamily="50" charset="-128"/>
              </a:rPr>
              <a:t>年</a:t>
            </a:r>
            <a:r>
              <a:rPr lang="en-US" altLang="ja-JP" sz="1600" dirty="0">
                <a:solidFill>
                  <a:prstClr val="black"/>
                </a:solidFill>
                <a:latin typeface="ＭＳ Ｐゴシック" panose="020B0600070205080204" pitchFamily="50" charset="-128"/>
                <a:ea typeface="ＭＳ Ｐゴシック" panose="020B0600070205080204" pitchFamily="50" charset="-128"/>
              </a:rPr>
              <a:t>11</a:t>
            </a:r>
            <a:r>
              <a:rPr lang="ja-JP" altLang="en-US" sz="1600" dirty="0">
                <a:solidFill>
                  <a:prstClr val="black"/>
                </a:solidFill>
                <a:latin typeface="ＭＳ Ｐゴシック" panose="020B0600070205080204" pitchFamily="50" charset="-128"/>
                <a:ea typeface="ＭＳ Ｐゴシック" panose="020B0600070205080204" pitchFamily="50" charset="-128"/>
              </a:rPr>
              <a:t>月</a:t>
            </a:r>
            <a:r>
              <a:rPr lang="en-US" altLang="ja-JP" sz="1600" dirty="0">
                <a:solidFill>
                  <a:prstClr val="black"/>
                </a:solidFill>
                <a:latin typeface="ＭＳ Ｐゴシック" panose="020B0600070205080204" pitchFamily="50" charset="-128"/>
                <a:ea typeface="ＭＳ Ｐゴシック" panose="020B0600070205080204" pitchFamily="50" charset="-128"/>
              </a:rPr>
              <a:t>26</a:t>
            </a:r>
            <a:r>
              <a:rPr lang="ja-JP" altLang="en-US" sz="1600" dirty="0">
                <a:solidFill>
                  <a:prstClr val="black"/>
                </a:solidFill>
                <a:latin typeface="ＭＳ Ｐゴシック" panose="020B0600070205080204" pitchFamily="50" charset="-128"/>
                <a:ea typeface="ＭＳ Ｐゴシック" panose="020B0600070205080204" pitchFamily="50" charset="-128"/>
              </a:rPr>
              <a:t>日</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r>
              <a:rPr lang="ja-JP" altLang="en-US" sz="1600" dirty="0">
                <a:solidFill>
                  <a:prstClr val="black"/>
                </a:solidFill>
                <a:latin typeface="ＭＳ Ｐゴシック" panose="020B0600070205080204" pitchFamily="50" charset="-128"/>
                <a:ea typeface="ＭＳ Ｐゴシック" panose="020B0600070205080204" pitchFamily="50" charset="-128"/>
              </a:rPr>
              <a:t>未来投資会議 　まち・ひと・しごと創生会議</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r>
              <a:rPr lang="ja-JP" altLang="en-US" sz="1600" dirty="0">
                <a:solidFill>
                  <a:prstClr val="black"/>
                </a:solidFill>
                <a:latin typeface="ＭＳ Ｐゴシック" panose="020B0600070205080204" pitchFamily="50" charset="-128"/>
                <a:ea typeface="ＭＳ Ｐゴシック" panose="020B0600070205080204" pitchFamily="50" charset="-128"/>
              </a:rPr>
              <a:t>経済財政諮問会議 　規制改革推進会議</a:t>
            </a:r>
          </a:p>
        </p:txBody>
      </p:sp>
      <p:sp>
        <p:nvSpPr>
          <p:cNvPr id="8" name="テキスト ボックス 7"/>
          <p:cNvSpPr txBox="1"/>
          <p:nvPr/>
        </p:nvSpPr>
        <p:spPr>
          <a:xfrm>
            <a:off x="726829" y="1967440"/>
            <a:ext cx="8645605" cy="4459041"/>
          </a:xfrm>
          <a:prstGeom prst="rect">
            <a:avLst/>
          </a:prstGeom>
          <a:noFill/>
        </p:spPr>
        <p:txBody>
          <a:bodyPr wrap="square" rtlCol="0">
            <a:spAutoFit/>
          </a:bodyPr>
          <a:lstStyle/>
          <a:p>
            <a:pPr eaLnBrk="0" hangingPunct="0"/>
            <a:r>
              <a:rPr lang="ja-JP" altLang="ja-JP" dirty="0">
                <a:solidFill>
                  <a:prstClr val="black"/>
                </a:solidFill>
                <a:latin typeface="ＭＳ Ｐゴシック" panose="020B0600070205080204" pitchFamily="50" charset="-128"/>
                <a:ea typeface="ＭＳ Ｐゴシック" panose="020B0600070205080204" pitchFamily="50" charset="-128"/>
              </a:rPr>
              <a:t>７．マイナンバーカードを活用したプレミアムポイント</a:t>
            </a:r>
            <a:endParaRPr lang="en-US" altLang="ja-JP" dirty="0">
              <a:solidFill>
                <a:prstClr val="black"/>
              </a:solidFill>
              <a:latin typeface="ＭＳ Ｐゴシック" panose="020B0600070205080204" pitchFamily="50" charset="-128"/>
              <a:ea typeface="ＭＳ Ｐゴシック" panose="020B0600070205080204" pitchFamily="50" charset="-128"/>
            </a:endParaRPr>
          </a:p>
          <a:p>
            <a:pPr eaLnBrk="0" hangingPunct="0"/>
            <a:endParaRPr lang="ja-JP" altLang="ja-JP" dirty="0">
              <a:solidFill>
                <a:prstClr val="black"/>
              </a:solidFill>
              <a:latin typeface="ＭＳ Ｐゴシック" panose="020B0600070205080204" pitchFamily="50" charset="-128"/>
              <a:ea typeface="ＭＳ Ｐゴシック" panose="020B0600070205080204" pitchFamily="50" charset="-128"/>
            </a:endParaRPr>
          </a:p>
          <a:p>
            <a:pPr eaLnBrk="0" hangingPunct="0"/>
            <a:r>
              <a:rPr lang="ja-JP" altLang="en-US" dirty="0">
                <a:solidFill>
                  <a:prstClr val="black"/>
                </a:solidFill>
                <a:latin typeface="ＭＳ Ｐゴシック" panose="020B0600070205080204" pitchFamily="50" charset="-128"/>
                <a:ea typeface="ＭＳ Ｐゴシック" panose="020B0600070205080204" pitchFamily="50" charset="-128"/>
              </a:rPr>
              <a:t>　 </a:t>
            </a:r>
            <a:r>
              <a:rPr lang="ja-JP" altLang="ja-JP" dirty="0">
                <a:solidFill>
                  <a:prstClr val="black"/>
                </a:solidFill>
                <a:latin typeface="ＭＳ Ｐゴシック" panose="020B0600070205080204" pitchFamily="50" charset="-128"/>
                <a:ea typeface="ＭＳ Ｐゴシック" panose="020B0600070205080204" pitchFamily="50" charset="-128"/>
              </a:rPr>
              <a:t>駆け込み・反動減に対応して、中小小売業に関する消費者へのポイント還元支援策などを集中的に実施した後、対策効果の剥落を緩和し、消費の活性化を図る観点から、その後の一定期間の措置として、</a:t>
            </a:r>
            <a:r>
              <a:rPr lang="ja-JP" altLang="ja-JP" u="sng" dirty="0">
                <a:solidFill>
                  <a:prstClr val="black"/>
                </a:solidFill>
                <a:latin typeface="ＭＳ Ｐゴシック" panose="020B0600070205080204" pitchFamily="50" charset="-128"/>
                <a:ea typeface="ＭＳ Ｐゴシック" panose="020B0600070205080204" pitchFamily="50" charset="-128"/>
              </a:rPr>
              <a:t>マイキープラットフォームを活用したプレミアムポイント付与に対する支援</a:t>
            </a:r>
            <a:r>
              <a:rPr lang="ja-JP" altLang="ja-JP" dirty="0">
                <a:solidFill>
                  <a:prstClr val="black"/>
                </a:solidFill>
                <a:latin typeface="ＭＳ Ｐゴシック" panose="020B0600070205080204" pitchFamily="50" charset="-128"/>
                <a:ea typeface="ＭＳ Ｐゴシック" panose="020B0600070205080204" pitchFamily="50" charset="-128"/>
              </a:rPr>
              <a:t>を検討する。</a:t>
            </a:r>
          </a:p>
          <a:p>
            <a:pPr eaLnBrk="0" hangingPunct="0"/>
            <a:r>
              <a:rPr lang="en-US" altLang="ja-JP" dirty="0">
                <a:solidFill>
                  <a:prstClr val="black"/>
                </a:solidFill>
                <a:latin typeface="ＭＳ Ｐゴシック" panose="020B0600070205080204" pitchFamily="50" charset="-128"/>
                <a:ea typeface="ＭＳ Ｐゴシック" panose="020B0600070205080204" pitchFamily="50" charset="-128"/>
              </a:rPr>
              <a:t>    </a:t>
            </a:r>
            <a:r>
              <a:rPr lang="ja-JP" altLang="ja-JP" dirty="0">
                <a:solidFill>
                  <a:prstClr val="black"/>
                </a:solidFill>
                <a:latin typeface="ＭＳ Ｐゴシック" panose="020B0600070205080204" pitchFamily="50" charset="-128"/>
                <a:ea typeface="ＭＳ Ｐゴシック" panose="020B0600070205080204" pitchFamily="50" charset="-128"/>
              </a:rPr>
              <a:t>実施に向けて、</a:t>
            </a:r>
            <a:r>
              <a:rPr lang="ja-JP" altLang="ja-JP" u="sng" dirty="0">
                <a:solidFill>
                  <a:prstClr val="black"/>
                </a:solidFill>
                <a:latin typeface="ＭＳ Ｐゴシック" panose="020B0600070205080204" pitchFamily="50" charset="-128"/>
                <a:ea typeface="ＭＳ Ｐゴシック" panose="020B0600070205080204" pitchFamily="50" charset="-128"/>
              </a:rPr>
              <a:t>マイナンバーカードの普及を一層促進するとともに、自治体によるマイキープラットフォームの活用を促すなど、必要な環境整備を促進</a:t>
            </a:r>
            <a:r>
              <a:rPr lang="ja-JP" altLang="ja-JP" dirty="0">
                <a:solidFill>
                  <a:prstClr val="black"/>
                </a:solidFill>
                <a:latin typeface="ＭＳ Ｐゴシック" panose="020B0600070205080204" pitchFamily="50" charset="-128"/>
                <a:ea typeface="ＭＳ Ｐゴシック" panose="020B0600070205080204" pitchFamily="50" charset="-128"/>
              </a:rPr>
              <a:t>する。</a:t>
            </a:r>
          </a:p>
          <a:p>
            <a:r>
              <a:rPr lang="en-US" altLang="ja-JP" dirty="0">
                <a:solidFill>
                  <a:prstClr val="black"/>
                </a:solidFill>
                <a:latin typeface="ＭＳ Ｐゴシック" panose="020B0600070205080204" pitchFamily="50" charset="-128"/>
                <a:ea typeface="ＭＳ Ｐゴシック" panose="020B0600070205080204" pitchFamily="50" charset="-128"/>
              </a:rPr>
              <a:t>    </a:t>
            </a:r>
            <a:r>
              <a:rPr lang="ja-JP" altLang="ja-JP" dirty="0">
                <a:solidFill>
                  <a:prstClr val="black"/>
                </a:solidFill>
                <a:latin typeface="ＭＳ Ｐゴシック" panose="020B0600070205080204" pitchFamily="50" charset="-128"/>
                <a:ea typeface="ＭＳ Ｐゴシック" panose="020B0600070205080204" pitchFamily="50" charset="-128"/>
              </a:rPr>
              <a:t>プレミアムポイント付与の支援に当たっては、プレミアム率を適正に保ちつつ、期限を区切って、</a:t>
            </a:r>
            <a:r>
              <a:rPr lang="ja-JP" altLang="ja-JP" u="sng" dirty="0">
                <a:solidFill>
                  <a:prstClr val="black"/>
                </a:solidFill>
                <a:latin typeface="ＭＳ Ｐゴシック" panose="020B0600070205080204" pitchFamily="50" charset="-128"/>
                <a:ea typeface="ＭＳ Ｐゴシック" panose="020B0600070205080204" pitchFamily="50" charset="-128"/>
              </a:rPr>
              <a:t>マイキープラットフォームを活用して発行される自治体ポイントに対して国の負担でプレミアムを付与</a:t>
            </a:r>
            <a:r>
              <a:rPr lang="ja-JP" altLang="ja-JP" dirty="0">
                <a:solidFill>
                  <a:prstClr val="black"/>
                </a:solidFill>
                <a:latin typeface="ＭＳ Ｐゴシック" panose="020B0600070205080204" pitchFamily="50" charset="-128"/>
                <a:ea typeface="ＭＳ Ｐゴシック" panose="020B0600070205080204" pitchFamily="50" charset="-128"/>
              </a:rPr>
              <a:t>することを基本とする。多くの国民が地域における買い物で広くポイントを利用できるよう、マイナンバーカード及びマイキープラットフォームの普及状況や、事業者の事務負担、利用者の利便性等を踏まえつつ、具体的な制度内容について検討を進める。</a:t>
            </a:r>
            <a:endParaRPr lang="en-US" altLang="ja-JP" dirty="0">
              <a:solidFill>
                <a:prstClr val="black"/>
              </a:solidFill>
              <a:latin typeface="ＭＳ Ｐゴシック" panose="020B0600070205080204" pitchFamily="50" charset="-128"/>
              <a:ea typeface="ＭＳ Ｐゴシック" panose="020B0600070205080204" pitchFamily="50" charset="-128"/>
            </a:endParaRPr>
          </a:p>
          <a:p>
            <a:endParaRPr lang="en-US" altLang="ja-JP" dirty="0">
              <a:solidFill>
                <a:prstClr val="black"/>
              </a:solidFill>
              <a:latin typeface="ＭＳ Ｐゴシック" panose="020B0600070205080204" pitchFamily="50" charset="-128"/>
              <a:ea typeface="ＭＳ Ｐゴシック" panose="020B0600070205080204" pitchFamily="50" charset="-128"/>
            </a:endParaRPr>
          </a:p>
          <a:p>
            <a:r>
              <a:rPr lang="en-US" altLang="ja-JP" sz="1400" dirty="0">
                <a:solidFill>
                  <a:prstClr val="black"/>
                </a:solidFill>
                <a:latin typeface="ＭＳ Ｐゴシック" panose="020B0600070205080204" pitchFamily="50" charset="-128"/>
                <a:ea typeface="ＭＳ Ｐゴシック" panose="020B0600070205080204" pitchFamily="50" charset="-128"/>
              </a:rPr>
              <a:t>※</a:t>
            </a:r>
            <a:r>
              <a:rPr lang="ja-JP" altLang="en-US" sz="1400" dirty="0">
                <a:solidFill>
                  <a:prstClr val="black"/>
                </a:solidFill>
                <a:latin typeface="ＭＳ Ｐゴシック" panose="020B0600070205080204" pitchFamily="50" charset="-128"/>
                <a:ea typeface="ＭＳ Ｐゴシック" panose="020B0600070205080204" pitchFamily="50" charset="-128"/>
              </a:rPr>
              <a:t>下線は総務省が付記</a:t>
            </a:r>
          </a:p>
        </p:txBody>
      </p:sp>
      <p:sp>
        <p:nvSpPr>
          <p:cNvPr id="5" name="スライド番号プレースホルダー 1"/>
          <p:cNvSpPr txBox="1">
            <a:spLocks/>
          </p:cNvSpPr>
          <p:nvPr/>
        </p:nvSpPr>
        <p:spPr>
          <a:xfrm>
            <a:off x="7670273" y="6483723"/>
            <a:ext cx="23114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2000" dirty="0" smtClean="0">
                <a:latin typeface="ＭＳ ゴシック" panose="020B0609070205080204" pitchFamily="49" charset="-128"/>
                <a:ea typeface="ＭＳ ゴシック" panose="020B0609070205080204" pitchFamily="49" charset="-128"/>
              </a:rPr>
              <a:t>15</a:t>
            </a:r>
            <a:endParaRPr lang="ja-JP" altLang="en-US" sz="2000" dirty="0">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314168" y="125901"/>
            <a:ext cx="825322" cy="369332"/>
          </a:xfrm>
          <a:prstGeom prst="rect">
            <a:avLst/>
          </a:prstGeom>
          <a:solidFill>
            <a:schemeClr val="bg1"/>
          </a:solidFill>
          <a:ln>
            <a:solidFill>
              <a:schemeClr val="tx1"/>
            </a:solidFill>
          </a:ln>
        </p:spPr>
        <p:txBody>
          <a:bodyPr wrap="square" rtlCol="0">
            <a:spAutoFit/>
          </a:bodyPr>
          <a:lstStyle/>
          <a:p>
            <a:r>
              <a:rPr lang="ja-JP" altLang="en-US" dirty="0" smtClean="0"/>
              <a:t>参考１</a:t>
            </a:r>
            <a:endParaRPr kumimoji="1" lang="ja-JP" altLang="en-US" dirty="0"/>
          </a:p>
        </p:txBody>
      </p:sp>
    </p:spTree>
    <p:extLst>
      <p:ext uri="{BB962C8B-B14F-4D97-AF65-F5344CB8AC3E}">
        <p14:creationId xmlns:p14="http://schemas.microsoft.com/office/powerpoint/2010/main" val="1354249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直線コネクタ 28"/>
          <p:cNvCxnSpPr/>
          <p:nvPr/>
        </p:nvCxnSpPr>
        <p:spPr>
          <a:xfrm>
            <a:off x="87312"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87312"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AutoShape 4" descr="http://msp.c.yimg.jp/yjimage?q=mUHuxz0XyLFKmNVt822MQPoZZNODWybl8K5jxOcHUhZe_YJCSDRPf9T_.V3Cx6HkbVuJnDyU2ABqx2fALysOqlj4X8hflNItOntCcEciIg2x3L0oo5D7gTdk9JcTLr1W9k4vbR8_QI5uu4N.psGt&amp;sig=13a2hd9ul&amp;x=187&amp;y=270"/>
          <p:cNvSpPr>
            <a:spLocks noChangeAspect="1" noChangeArrowheads="1"/>
          </p:cNvSpPr>
          <p:nvPr/>
        </p:nvSpPr>
        <p:spPr bwMode="auto">
          <a:xfrm>
            <a:off x="150812"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pic>
        <p:nvPicPr>
          <p:cNvPr id="11" name="図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1889" y="4509121"/>
            <a:ext cx="3195628" cy="20111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5" name="図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4935" y="666816"/>
            <a:ext cx="3162582" cy="19700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角丸四角形吹き出し 4"/>
          <p:cNvSpPr/>
          <p:nvPr/>
        </p:nvSpPr>
        <p:spPr>
          <a:xfrm>
            <a:off x="215775" y="1059046"/>
            <a:ext cx="5239970" cy="1339645"/>
          </a:xfrm>
          <a:prstGeom prst="wedgeRoundRectCallout">
            <a:avLst>
              <a:gd name="adj1" fmla="val -20651"/>
              <a:gd name="adj2" fmla="val 49595"/>
              <a:gd name="adj3" fmla="val 16667"/>
            </a:avLst>
          </a:prstGeom>
          <a:solidFill>
            <a:schemeClr val="bg1"/>
          </a:solidFill>
          <a:ln w="19050">
            <a:solidFill>
              <a:srgbClr val="FF98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700" dirty="0">
                <a:solidFill>
                  <a:prstClr val="black"/>
                </a:solidFill>
              </a:rPr>
              <a:t>✓</a:t>
            </a:r>
            <a:r>
              <a:rPr lang="ja-JP" altLang="en-US" sz="1700" dirty="0">
                <a:solidFill>
                  <a:prstClr val="black"/>
                </a:solidFill>
                <a:latin typeface="ＤＦ特太ゴシック体" panose="020B0509000000000000" pitchFamily="49" charset="-128"/>
                <a:ea typeface="ＤＦ特太ゴシック体" panose="020B0509000000000000" pitchFamily="49" charset="-128"/>
              </a:rPr>
              <a:t>顔写真付きの身分証明書として</a:t>
            </a:r>
            <a:endParaRPr lang="en-US" altLang="ja-JP" sz="1700" dirty="0">
              <a:solidFill>
                <a:prstClr val="black"/>
              </a:solidFill>
              <a:latin typeface="ＤＦ特太ゴシック体" panose="020B0509000000000000" pitchFamily="49" charset="-128"/>
              <a:ea typeface="ＤＦ特太ゴシック体" panose="020B0509000000000000" pitchFamily="49" charset="-128"/>
            </a:endParaRPr>
          </a:p>
          <a:p>
            <a:r>
              <a:rPr lang="ja-JP" altLang="en-US" sz="1300" dirty="0">
                <a:solidFill>
                  <a:prstClr val="black"/>
                </a:solidFill>
              </a:rPr>
              <a:t>　</a:t>
            </a:r>
            <a:r>
              <a:rPr lang="ja-JP" altLang="en-US" sz="1400" dirty="0">
                <a:solidFill>
                  <a:prstClr val="black"/>
                </a:solidFill>
                <a:latin typeface="ＭＳ Ｐゴシック" panose="020B0600070205080204" pitchFamily="50" charset="-128"/>
              </a:rPr>
              <a:t>➣　市町村での厳格な本人確認　→　確かに本人であるという証</a:t>
            </a:r>
            <a:endParaRPr lang="en-US" altLang="ja-JP" sz="1400" dirty="0">
              <a:solidFill>
                <a:prstClr val="black"/>
              </a:solidFill>
              <a:latin typeface="ＭＳ Ｐゴシック" panose="020B0600070205080204" pitchFamily="50" charset="-128"/>
            </a:endParaRPr>
          </a:p>
          <a:p>
            <a:r>
              <a:rPr lang="ja-JP" altLang="en-US" sz="1400" dirty="0">
                <a:solidFill>
                  <a:prstClr val="black"/>
                </a:solidFill>
                <a:latin typeface="ＭＳ Ｐゴシック" panose="020B0600070205080204" pitchFamily="50" charset="-128"/>
              </a:rPr>
              <a:t>　➣　顔写真があるのでなりすましができない</a:t>
            </a:r>
            <a:endParaRPr lang="en-US" altLang="ja-JP" sz="1400" dirty="0">
              <a:solidFill>
                <a:prstClr val="black"/>
              </a:solidFill>
              <a:latin typeface="ＭＳ Ｐゴシック" panose="020B0600070205080204" pitchFamily="50" charset="-128"/>
            </a:endParaRPr>
          </a:p>
          <a:p>
            <a:r>
              <a:rPr lang="ja-JP" altLang="en-US" sz="1400" dirty="0">
                <a:solidFill>
                  <a:prstClr val="black"/>
                </a:solidFill>
                <a:latin typeface="ＭＳ Ｐゴシック" panose="020B0600070205080204" pitchFamily="50" charset="-128"/>
              </a:rPr>
              <a:t>　➣　公私での身分証明が可能</a:t>
            </a:r>
          </a:p>
        </p:txBody>
      </p:sp>
      <p:sp>
        <p:nvSpPr>
          <p:cNvPr id="16" name="角丸四角形吹き出し 15"/>
          <p:cNvSpPr/>
          <p:nvPr/>
        </p:nvSpPr>
        <p:spPr>
          <a:xfrm>
            <a:off x="6338374" y="3156033"/>
            <a:ext cx="3598483" cy="1203986"/>
          </a:xfrm>
          <a:prstGeom prst="wedgeRoundRectCallout">
            <a:avLst>
              <a:gd name="adj1" fmla="val 26166"/>
              <a:gd name="adj2" fmla="val 50008"/>
              <a:gd name="adj3" fmla="val 16667"/>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400" dirty="0">
              <a:solidFill>
                <a:prstClr val="black"/>
              </a:solidFill>
              <a:latin typeface="ＤＦ特太ゴシック体" panose="020B0509000000000000" pitchFamily="49" charset="-128"/>
              <a:ea typeface="ＤＦ特太ゴシック体" panose="020B0509000000000000" pitchFamily="49" charset="-128"/>
            </a:endParaRPr>
          </a:p>
          <a:p>
            <a:r>
              <a:rPr lang="ja-JP" altLang="en-US" sz="1700" dirty="0">
                <a:solidFill>
                  <a:prstClr val="black"/>
                </a:solidFill>
                <a:latin typeface="ＤＦ特太ゴシック体" panose="020B0509000000000000" pitchFamily="49" charset="-128"/>
                <a:ea typeface="ＤＦ特太ゴシック体" panose="020B0509000000000000" pitchFamily="49" charset="-128"/>
              </a:rPr>
              <a:t>✓このカードを提示することで、　</a:t>
            </a:r>
            <a:endParaRPr lang="en-US" altLang="ja-JP" sz="1700" dirty="0">
              <a:solidFill>
                <a:prstClr val="black"/>
              </a:solidFill>
              <a:latin typeface="ＤＦ特太ゴシック体" panose="020B0509000000000000" pitchFamily="49" charset="-128"/>
              <a:ea typeface="ＤＦ特太ゴシック体" panose="020B0509000000000000" pitchFamily="49" charset="-128"/>
            </a:endParaRPr>
          </a:p>
          <a:p>
            <a:r>
              <a:rPr lang="ja-JP" altLang="en-US" sz="1700" dirty="0">
                <a:solidFill>
                  <a:prstClr val="black"/>
                </a:solidFill>
                <a:latin typeface="ＤＦ特太ゴシック体" panose="020B0509000000000000" pitchFamily="49" charset="-128"/>
                <a:ea typeface="ＤＦ特太ゴシック体" panose="020B0509000000000000" pitchFamily="49" charset="-128"/>
              </a:rPr>
              <a:t>　自分のマイナンバーを証明</a:t>
            </a:r>
            <a:r>
              <a:rPr lang="ja-JP" altLang="en-US" sz="1700" b="1" dirty="0">
                <a:solidFill>
                  <a:prstClr val="black"/>
                </a:solidFill>
              </a:rPr>
              <a:t>　</a:t>
            </a:r>
            <a:endParaRPr lang="en-US" altLang="ja-JP" sz="1700" b="1" dirty="0">
              <a:solidFill>
                <a:prstClr val="black"/>
              </a:solidFill>
            </a:endParaRPr>
          </a:p>
          <a:p>
            <a:endParaRPr lang="en-US" altLang="ja-JP" sz="300" b="1" dirty="0">
              <a:solidFill>
                <a:prstClr val="black"/>
              </a:solidFill>
            </a:endParaRPr>
          </a:p>
          <a:p>
            <a:r>
              <a:rPr lang="ja-JP" altLang="en-US" sz="1400" dirty="0">
                <a:solidFill>
                  <a:prstClr val="black"/>
                </a:solidFill>
              </a:rPr>
              <a:t>　➣  社会保障・税などの手続で、添付書類</a:t>
            </a:r>
            <a:endParaRPr lang="en-US" altLang="ja-JP" sz="1400" dirty="0">
              <a:solidFill>
                <a:prstClr val="black"/>
              </a:solidFill>
            </a:endParaRPr>
          </a:p>
          <a:p>
            <a:r>
              <a:rPr lang="en-US" altLang="ja-JP" sz="1400" dirty="0">
                <a:solidFill>
                  <a:prstClr val="black"/>
                </a:solidFill>
              </a:rPr>
              <a:t>      </a:t>
            </a:r>
            <a:r>
              <a:rPr lang="ja-JP" altLang="en-US" sz="1400" dirty="0">
                <a:solidFill>
                  <a:prstClr val="black"/>
                </a:solidFill>
              </a:rPr>
              <a:t>が不要に</a:t>
            </a:r>
          </a:p>
        </p:txBody>
      </p:sp>
      <p:sp>
        <p:nvSpPr>
          <p:cNvPr id="21" name="角丸四角形吹き出し 20"/>
          <p:cNvSpPr/>
          <p:nvPr/>
        </p:nvSpPr>
        <p:spPr>
          <a:xfrm>
            <a:off x="156136" y="2924945"/>
            <a:ext cx="5937021" cy="3595315"/>
          </a:xfrm>
          <a:prstGeom prst="wedgeRoundRectCallout">
            <a:avLst>
              <a:gd name="adj1" fmla="val 49251"/>
              <a:gd name="adj2" fmla="val -7861"/>
              <a:gd name="adj3" fmla="val 16667"/>
            </a:avLst>
          </a:prstGeom>
          <a:noFill/>
          <a:ln w="1905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700" dirty="0">
                <a:solidFill>
                  <a:prstClr val="black"/>
                </a:solidFill>
              </a:rPr>
              <a:t>✓</a:t>
            </a:r>
            <a:r>
              <a:rPr lang="ja-JP" altLang="en-US" sz="1700" dirty="0">
                <a:solidFill>
                  <a:prstClr val="black"/>
                </a:solidFill>
                <a:latin typeface="ＤＦ特太ゴシック体" panose="020B0509000000000000" pitchFamily="49" charset="-128"/>
                <a:ea typeface="ＤＦ特太ゴシック体" panose="020B0509000000000000" pitchFamily="49" charset="-128"/>
              </a:rPr>
              <a:t>インターネット等により、</a:t>
            </a:r>
            <a:endParaRPr lang="en-US" altLang="ja-JP" sz="1700" dirty="0">
              <a:solidFill>
                <a:prstClr val="black"/>
              </a:solidFill>
              <a:latin typeface="ＤＦ特太ゴシック体" panose="020B0509000000000000" pitchFamily="49" charset="-128"/>
              <a:ea typeface="ＤＦ特太ゴシック体" panose="020B0509000000000000" pitchFamily="49" charset="-128"/>
            </a:endParaRPr>
          </a:p>
          <a:p>
            <a:r>
              <a:rPr lang="ja-JP" altLang="en-US" sz="1700" dirty="0">
                <a:solidFill>
                  <a:prstClr val="black"/>
                </a:solidFill>
                <a:latin typeface="ＤＦ特太ゴシック体" panose="020B0509000000000000" pitchFamily="49" charset="-128"/>
                <a:ea typeface="ＤＦ特太ゴシック体" panose="020B0509000000000000" pitchFamily="49" charset="-128"/>
              </a:rPr>
              <a:t>　 　　どこからでも安全・確実に本人を証明　</a:t>
            </a:r>
            <a:endParaRPr lang="en-US" altLang="ja-JP" sz="1700" dirty="0">
              <a:solidFill>
                <a:prstClr val="black"/>
              </a:solidFill>
              <a:latin typeface="ＤＦ特太ゴシック体" panose="020B0509000000000000" pitchFamily="49" charset="-128"/>
              <a:ea typeface="ＤＦ特太ゴシック体" panose="020B0509000000000000" pitchFamily="49" charset="-128"/>
            </a:endParaRPr>
          </a:p>
          <a:p>
            <a:endParaRPr lang="en-US" altLang="ja-JP" sz="800" dirty="0">
              <a:solidFill>
                <a:prstClr val="black"/>
              </a:solidFill>
            </a:endParaRPr>
          </a:p>
          <a:p>
            <a:r>
              <a:rPr lang="ja-JP" altLang="en-US" sz="1400" dirty="0">
                <a:solidFill>
                  <a:prstClr val="black"/>
                </a:solidFill>
              </a:rPr>
              <a:t>  ➣　電子証明書を使って、全国のコンビニで住民票の写し等を受け取れ</a:t>
            </a:r>
            <a:endParaRPr lang="en-US" altLang="ja-JP" sz="1400" dirty="0">
              <a:solidFill>
                <a:prstClr val="black"/>
              </a:solidFill>
            </a:endParaRPr>
          </a:p>
          <a:p>
            <a:r>
              <a:rPr lang="en-US" altLang="ja-JP" sz="1400" dirty="0">
                <a:solidFill>
                  <a:prstClr val="black"/>
                </a:solidFill>
              </a:rPr>
              <a:t>     </a:t>
            </a:r>
            <a:r>
              <a:rPr lang="ja-JP" altLang="en-US" sz="1400" dirty="0">
                <a:solidFill>
                  <a:prstClr val="black"/>
                </a:solidFill>
              </a:rPr>
              <a:t>るほか、口座開設などの大切な手続も、どこからでも安全にできる</a:t>
            </a:r>
            <a:endParaRPr lang="en-US" altLang="ja-JP" sz="500" dirty="0">
              <a:solidFill>
                <a:prstClr val="black"/>
              </a:solidFill>
            </a:endParaRPr>
          </a:p>
          <a:p>
            <a:endParaRPr lang="en-US" altLang="ja-JP" sz="1000" b="1" dirty="0">
              <a:solidFill>
                <a:prstClr val="black"/>
              </a:solidFill>
            </a:endParaRPr>
          </a:p>
          <a:p>
            <a:r>
              <a:rPr lang="ja-JP" altLang="en-US" sz="1700" dirty="0">
                <a:solidFill>
                  <a:prstClr val="black"/>
                </a:solidFill>
                <a:latin typeface="ＤＦ特太ゴシック体" panose="020B0509000000000000" pitchFamily="49" charset="-128"/>
                <a:ea typeface="ＤＦ特太ゴシック体" panose="020B0509000000000000" pitchFamily="49" charset="-128"/>
              </a:rPr>
              <a:t>✓今後、健康保険証としての利用や、</a:t>
            </a:r>
            <a:endParaRPr lang="en-US" altLang="ja-JP" sz="1700" dirty="0">
              <a:solidFill>
                <a:prstClr val="black"/>
              </a:solidFill>
              <a:latin typeface="ＤＦ特太ゴシック体" panose="020B0509000000000000" pitchFamily="49" charset="-128"/>
              <a:ea typeface="ＤＦ特太ゴシック体" panose="020B0509000000000000" pitchFamily="49" charset="-128"/>
            </a:endParaRPr>
          </a:p>
          <a:p>
            <a:r>
              <a:rPr lang="ja-JP" altLang="en-US" sz="1700" dirty="0">
                <a:solidFill>
                  <a:prstClr val="black"/>
                </a:solidFill>
                <a:latin typeface="ＤＦ特太ゴシック体" panose="020B0509000000000000" pitchFamily="49" charset="-128"/>
                <a:ea typeface="ＤＦ特太ゴシック体" panose="020B0509000000000000" pitchFamily="49" charset="-128"/>
              </a:rPr>
              <a:t>　  　 海外からのインターネット投票も可能に</a:t>
            </a:r>
            <a:endParaRPr lang="en-US" altLang="ja-JP" sz="1700" dirty="0">
              <a:solidFill>
                <a:prstClr val="black"/>
              </a:solidFill>
              <a:latin typeface="ＤＦ特太ゴシック体" panose="020B0509000000000000" pitchFamily="49" charset="-128"/>
              <a:ea typeface="ＤＦ特太ゴシック体" panose="020B0509000000000000" pitchFamily="49" charset="-128"/>
            </a:endParaRPr>
          </a:p>
          <a:p>
            <a:endParaRPr lang="en-US" altLang="ja-JP" sz="900" b="1" dirty="0">
              <a:solidFill>
                <a:prstClr val="black"/>
              </a:solidFill>
            </a:endParaRPr>
          </a:p>
          <a:p>
            <a:r>
              <a:rPr lang="ja-JP" altLang="en-US" sz="1700" dirty="0">
                <a:solidFill>
                  <a:prstClr val="black"/>
                </a:solidFill>
                <a:latin typeface="ＤＦ特太ゴシック体" panose="020B0509000000000000" pitchFamily="49" charset="-128"/>
                <a:ea typeface="ＤＦ特太ゴシック体" panose="020B0509000000000000" pitchFamily="49" charset="-128"/>
              </a:rPr>
              <a:t>✓さらに、将来的には </a:t>
            </a:r>
            <a:endParaRPr lang="en-US" altLang="ja-JP" sz="1700" dirty="0">
              <a:solidFill>
                <a:prstClr val="black"/>
              </a:solidFill>
              <a:latin typeface="ＤＦ特太ゴシック体" panose="020B0509000000000000" pitchFamily="49" charset="-128"/>
              <a:ea typeface="ＤＦ特太ゴシック体" panose="020B0509000000000000" pitchFamily="49" charset="-128"/>
            </a:endParaRPr>
          </a:p>
          <a:p>
            <a:r>
              <a:rPr lang="ja-JP" altLang="en-US" sz="1700" dirty="0">
                <a:solidFill>
                  <a:prstClr val="black"/>
                </a:solidFill>
                <a:latin typeface="ＤＦ特太ゴシック体" panose="020B0509000000000000" pitchFamily="49" charset="-128"/>
                <a:ea typeface="ＤＦ特太ゴシック体" panose="020B0509000000000000" pitchFamily="49" charset="-128"/>
              </a:rPr>
              <a:t>　　　 ＡＩその他の様々な先端技術の活用を実現</a:t>
            </a:r>
            <a:endParaRPr lang="en-US" altLang="ja-JP" sz="1700" dirty="0">
              <a:solidFill>
                <a:prstClr val="black"/>
              </a:solidFill>
              <a:latin typeface="ＤＦ特太ゴシック体" panose="020B0509000000000000" pitchFamily="49" charset="-128"/>
              <a:ea typeface="ＤＦ特太ゴシック体" panose="020B0509000000000000" pitchFamily="49" charset="-128"/>
            </a:endParaRPr>
          </a:p>
          <a:p>
            <a:r>
              <a:rPr lang="ja-JP" altLang="en-US" sz="1600" b="1" dirty="0">
                <a:solidFill>
                  <a:prstClr val="black"/>
                </a:solidFill>
              </a:rPr>
              <a:t>　</a:t>
            </a:r>
            <a:r>
              <a:rPr lang="ja-JP" altLang="en-US" sz="1400" dirty="0">
                <a:solidFill>
                  <a:prstClr val="black"/>
                </a:solidFill>
              </a:rPr>
              <a:t>＜例＞窓口のＡＩ端末にカードをかざし、本人情報の自動入力や</a:t>
            </a:r>
            <a:endParaRPr lang="en-US" altLang="ja-JP" sz="1400" dirty="0">
              <a:solidFill>
                <a:prstClr val="black"/>
              </a:solidFill>
            </a:endParaRPr>
          </a:p>
          <a:p>
            <a:r>
              <a:rPr lang="ja-JP" altLang="en-US" sz="1400" dirty="0">
                <a:solidFill>
                  <a:prstClr val="black"/>
                </a:solidFill>
              </a:rPr>
              <a:t>　　　　　  ＡＩとの対話により、行政手続をスムーズに</a:t>
            </a:r>
            <a:endParaRPr lang="en-US" altLang="ja-JP" sz="1400" b="1" dirty="0">
              <a:solidFill>
                <a:prstClr val="black"/>
              </a:solidFill>
            </a:endParaRPr>
          </a:p>
          <a:p>
            <a:r>
              <a:rPr lang="ja-JP" altLang="en-US" sz="1600" b="1" dirty="0">
                <a:solidFill>
                  <a:prstClr val="black"/>
                </a:solidFill>
              </a:rPr>
              <a:t>　</a:t>
            </a:r>
            <a:r>
              <a:rPr lang="ja-JP" altLang="en-US" b="1" dirty="0">
                <a:solidFill>
                  <a:prstClr val="black"/>
                </a:solidFill>
              </a:rPr>
              <a:t>　　　　</a:t>
            </a:r>
            <a:r>
              <a:rPr lang="ja-JP" altLang="en-US" b="1" i="1" dirty="0">
                <a:solidFill>
                  <a:srgbClr val="FF0000"/>
                </a:solidFill>
              </a:rPr>
              <a:t>➠　</a:t>
            </a:r>
            <a:r>
              <a:rPr lang="ja-JP" altLang="en-US" i="1" u="sng" dirty="0">
                <a:solidFill>
                  <a:srgbClr val="FF0000"/>
                </a:solidFill>
                <a:latin typeface="ＤＦ特太ゴシック体" panose="020B0509000000000000" pitchFamily="49" charset="-128"/>
                <a:ea typeface="ＤＦ特太ゴシック体" panose="020B0509000000000000" pitchFamily="49" charset="-128"/>
              </a:rPr>
              <a:t>Ｓｏｃｉｅｔｙ５．０時代の必須ツール</a:t>
            </a:r>
            <a:endParaRPr lang="en-US" altLang="ja-JP" i="1" u="sng"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25" name="角丸四角形 24"/>
          <p:cNvSpPr/>
          <p:nvPr/>
        </p:nvSpPr>
        <p:spPr>
          <a:xfrm>
            <a:off x="6402308" y="2924945"/>
            <a:ext cx="2416477" cy="321731"/>
          </a:xfrm>
          <a:prstGeom prst="roundRect">
            <a:avLst/>
          </a:prstGeom>
          <a:solidFill>
            <a:srgbClr val="00B0F0"/>
          </a:solidFill>
          <a:ln w="6350">
            <a:solidFill>
              <a:srgbClr val="00B0F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prstClr val="white"/>
                </a:solidFill>
                <a:latin typeface="ＤＦ特太ゴシック体" panose="020B0509000000000000" pitchFamily="49" charset="-128"/>
                <a:ea typeface="ＤＦ特太ゴシック体" panose="020B0509000000000000" pitchFamily="49" charset="-128"/>
              </a:rPr>
              <a:t>マイナンバーの提示</a:t>
            </a:r>
            <a:endParaRPr lang="en-US" altLang="ja-JP" dirty="0">
              <a:solidFill>
                <a:prstClr val="white"/>
              </a:solidFill>
              <a:latin typeface="ＤＦ特太ゴシック体" panose="020B0509000000000000" pitchFamily="49" charset="-128"/>
              <a:ea typeface="ＤＦ特太ゴシック体" panose="020B0509000000000000" pitchFamily="49" charset="-128"/>
            </a:endParaRPr>
          </a:p>
        </p:txBody>
      </p:sp>
      <p:sp>
        <p:nvSpPr>
          <p:cNvPr id="26" name="角丸四角形 25"/>
          <p:cNvSpPr/>
          <p:nvPr/>
        </p:nvSpPr>
        <p:spPr>
          <a:xfrm>
            <a:off x="374596" y="787578"/>
            <a:ext cx="2252138" cy="346075"/>
          </a:xfrm>
          <a:prstGeom prst="roundRect">
            <a:avLst/>
          </a:prstGeom>
          <a:solidFill>
            <a:srgbClr val="FF98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prstClr val="white"/>
                </a:solidFill>
                <a:latin typeface="ＤＦ特太ゴシック体" panose="020B0509000000000000" pitchFamily="49" charset="-128"/>
                <a:ea typeface="ＤＦ特太ゴシック体" panose="020B0509000000000000" pitchFamily="49" charset="-128"/>
              </a:rPr>
              <a:t>対面での本人確認</a:t>
            </a:r>
            <a:endParaRPr lang="en-US" altLang="ja-JP" dirty="0">
              <a:solidFill>
                <a:prstClr val="white"/>
              </a:solidFill>
              <a:latin typeface="ＤＦ特太ゴシック体" panose="020B0509000000000000" pitchFamily="49" charset="-128"/>
              <a:ea typeface="ＤＦ特太ゴシック体" panose="020B0509000000000000" pitchFamily="49" charset="-128"/>
            </a:endParaRPr>
          </a:p>
        </p:txBody>
      </p:sp>
      <p:sp>
        <p:nvSpPr>
          <p:cNvPr id="27" name="角丸四角形 26"/>
          <p:cNvSpPr/>
          <p:nvPr/>
        </p:nvSpPr>
        <p:spPr>
          <a:xfrm>
            <a:off x="346344" y="2707088"/>
            <a:ext cx="2280390" cy="338140"/>
          </a:xfrm>
          <a:prstGeom prst="roundRect">
            <a:avLst/>
          </a:prstGeom>
          <a:solidFill>
            <a:srgbClr val="00990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prstClr val="white"/>
                </a:solidFill>
                <a:latin typeface="ＤＦ特太ゴシック体" panose="020B0509000000000000" pitchFamily="49" charset="-128"/>
                <a:ea typeface="ＤＦ特太ゴシック体" panose="020B0509000000000000" pitchFamily="49" charset="-128"/>
              </a:rPr>
              <a:t>電子的な本人確認</a:t>
            </a:r>
            <a:endParaRPr lang="en-US" altLang="ja-JP" dirty="0">
              <a:solidFill>
                <a:prstClr val="white"/>
              </a:solidFill>
              <a:latin typeface="ＤＦ特太ゴシック体" panose="020B0509000000000000" pitchFamily="49" charset="-128"/>
              <a:ea typeface="ＤＦ特太ゴシック体" panose="020B0509000000000000" pitchFamily="49" charset="-128"/>
            </a:endParaRPr>
          </a:p>
        </p:txBody>
      </p:sp>
      <p:cxnSp>
        <p:nvCxnSpPr>
          <p:cNvPr id="32" name="直線コネクタ 31"/>
          <p:cNvCxnSpPr/>
          <p:nvPr/>
        </p:nvCxnSpPr>
        <p:spPr>
          <a:xfrm flipV="1">
            <a:off x="74537" y="469918"/>
            <a:ext cx="9918636" cy="6755"/>
          </a:xfrm>
          <a:prstGeom prst="line">
            <a:avLst/>
          </a:prstGeom>
          <a:noFill/>
          <a:ln w="57150" cap="flat" cmpd="thinThick" algn="ctr">
            <a:solidFill>
              <a:srgbClr val="FF9966"/>
            </a:solidFill>
            <a:prstDash val="solid"/>
          </a:ln>
          <a:effectLst/>
        </p:spPr>
      </p:cxnSp>
      <p:sp>
        <p:nvSpPr>
          <p:cNvPr id="33" name="Text Box 609"/>
          <p:cNvSpPr txBox="1">
            <a:spLocks noChangeArrowheads="1"/>
          </p:cNvSpPr>
          <p:nvPr/>
        </p:nvSpPr>
        <p:spPr bwMode="auto">
          <a:xfrm>
            <a:off x="648664" y="115427"/>
            <a:ext cx="8770383" cy="313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87" tIns="37143" rIns="74287" bIns="37143" anchor="b" anchorCtr="0">
            <a:no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eaLnBrk="0" hangingPunct="0">
              <a:spcBef>
                <a:spcPts val="488"/>
              </a:spcBef>
            </a:pPr>
            <a:r>
              <a:rPr lang="ja-JP" altLang="en-US" sz="2275" dirty="0">
                <a:solidFill>
                  <a:prstClr val="black"/>
                </a:solidFill>
                <a:latin typeface="ＤＦ特太ゴシック体" panose="020B0509000000000000" pitchFamily="49" charset="-128"/>
                <a:ea typeface="ＤＦ特太ゴシック体" panose="020B0509000000000000" pitchFamily="49" charset="-128"/>
              </a:rPr>
              <a:t>マイナンバーカードは、これからの時代の本人確認ツール</a:t>
            </a:r>
            <a:endParaRPr lang="ja-JP" altLang="ja-JP" sz="2275"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34" name="正方形/長方形 33"/>
          <p:cNvSpPr/>
          <p:nvPr/>
        </p:nvSpPr>
        <p:spPr>
          <a:xfrm>
            <a:off x="6264449" y="6266716"/>
            <a:ext cx="238675" cy="25862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black"/>
                </a:solidFill>
              </a:rPr>
              <a:t>裏</a:t>
            </a:r>
          </a:p>
        </p:txBody>
      </p:sp>
      <p:sp>
        <p:nvSpPr>
          <p:cNvPr id="37" name="角丸四角形 36"/>
          <p:cNvSpPr/>
          <p:nvPr/>
        </p:nvSpPr>
        <p:spPr>
          <a:xfrm>
            <a:off x="9074816" y="555626"/>
            <a:ext cx="862040" cy="209079"/>
          </a:xfrm>
          <a:prstGeom prst="roundRect">
            <a:avLst/>
          </a:prstGeom>
          <a:solidFill>
            <a:schemeClr val="bg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rgbClr val="FF0000"/>
                </a:solidFill>
                <a:latin typeface="ＤＦ特太ゴシック体" panose="020B0509000000000000" pitchFamily="49" charset="-128"/>
                <a:ea typeface="ＤＦ特太ゴシック体" panose="020B0509000000000000" pitchFamily="49" charset="-128"/>
              </a:rPr>
              <a:t>交付無料</a:t>
            </a:r>
            <a:endParaRPr lang="en-US" altLang="ja-JP" sz="1200" dirty="0">
              <a:solidFill>
                <a:srgbClr val="FF0000"/>
              </a:solidFill>
              <a:latin typeface="ＤＦ特太ゴシック体" panose="020B0509000000000000" pitchFamily="49" charset="-128"/>
              <a:ea typeface="ＤＦ特太ゴシック体" panose="020B0509000000000000" pitchFamily="49" charset="-128"/>
            </a:endParaRPr>
          </a:p>
        </p:txBody>
      </p:sp>
      <p:cxnSp>
        <p:nvCxnSpPr>
          <p:cNvPr id="42" name="直線矢印コネクタ 41"/>
          <p:cNvCxnSpPr>
            <a:stCxn id="5" idx="3"/>
          </p:cNvCxnSpPr>
          <p:nvPr/>
        </p:nvCxnSpPr>
        <p:spPr>
          <a:xfrm flipV="1">
            <a:off x="5455746" y="1728868"/>
            <a:ext cx="1168743" cy="1"/>
          </a:xfrm>
          <a:prstGeom prst="straightConnector1">
            <a:avLst/>
          </a:prstGeom>
          <a:ln w="19050">
            <a:solidFill>
              <a:srgbClr val="FF9801"/>
            </a:solidFill>
            <a:tailEnd type="triangle"/>
          </a:ln>
        </p:spPr>
        <p:style>
          <a:lnRef idx="1">
            <a:schemeClr val="accent1"/>
          </a:lnRef>
          <a:fillRef idx="0">
            <a:schemeClr val="accent1"/>
          </a:fillRef>
          <a:effectRef idx="0">
            <a:schemeClr val="accent1"/>
          </a:effectRef>
          <a:fontRef idx="minor">
            <a:schemeClr val="tx1"/>
          </a:fontRef>
        </p:style>
      </p:cxnSp>
      <p:sp>
        <p:nvSpPr>
          <p:cNvPr id="44" name="正方形/長方形 43"/>
          <p:cNvSpPr/>
          <p:nvPr/>
        </p:nvSpPr>
        <p:spPr>
          <a:xfrm>
            <a:off x="6338374" y="675406"/>
            <a:ext cx="238675" cy="25862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black"/>
                </a:solidFill>
              </a:rPr>
              <a:t>表</a:t>
            </a:r>
          </a:p>
        </p:txBody>
      </p:sp>
      <p:cxnSp>
        <p:nvCxnSpPr>
          <p:cNvPr id="45" name="直線矢印コネクタ 44"/>
          <p:cNvCxnSpPr/>
          <p:nvPr/>
        </p:nvCxnSpPr>
        <p:spPr>
          <a:xfrm>
            <a:off x="6093156" y="4360019"/>
            <a:ext cx="819364" cy="849618"/>
          </a:xfrm>
          <a:prstGeom prst="straightConnector1">
            <a:avLst/>
          </a:prstGeom>
          <a:ln w="19050">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9288785" y="4360019"/>
            <a:ext cx="1" cy="587876"/>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54" name="正方形/長方形 53"/>
          <p:cNvSpPr/>
          <p:nvPr/>
        </p:nvSpPr>
        <p:spPr>
          <a:xfrm>
            <a:off x="5548363" y="2197056"/>
            <a:ext cx="1014237" cy="42437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prstClr val="black"/>
                </a:solidFill>
              </a:rPr>
              <a:t>カードの</a:t>
            </a:r>
            <a:endParaRPr lang="en-US" altLang="ja-JP" sz="1000" dirty="0">
              <a:solidFill>
                <a:prstClr val="black"/>
              </a:solidFill>
            </a:endParaRPr>
          </a:p>
          <a:p>
            <a:pPr algn="ctr"/>
            <a:r>
              <a:rPr lang="ja-JP" altLang="en-US" sz="1000" dirty="0">
                <a:solidFill>
                  <a:prstClr val="black"/>
                </a:solidFill>
              </a:rPr>
              <a:t>券面記載事項</a:t>
            </a:r>
          </a:p>
        </p:txBody>
      </p:sp>
      <p:sp>
        <p:nvSpPr>
          <p:cNvPr id="55" name="正方形/長方形 54"/>
          <p:cNvSpPr/>
          <p:nvPr/>
        </p:nvSpPr>
        <p:spPr>
          <a:xfrm>
            <a:off x="6768504" y="5700858"/>
            <a:ext cx="782986" cy="22517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a:solidFill>
                  <a:prstClr val="black"/>
                </a:solidFill>
              </a:rPr>
              <a:t>IC</a:t>
            </a:r>
            <a:r>
              <a:rPr lang="ja-JP" altLang="en-US" sz="1000" dirty="0">
                <a:solidFill>
                  <a:prstClr val="black"/>
                </a:solidFill>
              </a:rPr>
              <a:t>チップ</a:t>
            </a:r>
          </a:p>
        </p:txBody>
      </p:sp>
      <p:sp>
        <p:nvSpPr>
          <p:cNvPr id="56" name="正方形/長方形 55"/>
          <p:cNvSpPr/>
          <p:nvPr/>
        </p:nvSpPr>
        <p:spPr>
          <a:xfrm>
            <a:off x="8143726" y="5301208"/>
            <a:ext cx="1289074" cy="23404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prstClr val="black"/>
                </a:solidFill>
              </a:rPr>
              <a:t>マイナンバー</a:t>
            </a:r>
          </a:p>
        </p:txBody>
      </p:sp>
      <p:sp>
        <p:nvSpPr>
          <p:cNvPr id="2" name="テキスト ボックス 1"/>
          <p:cNvSpPr txBox="1"/>
          <p:nvPr/>
        </p:nvSpPr>
        <p:spPr>
          <a:xfrm>
            <a:off x="273904" y="36474"/>
            <a:ext cx="825322" cy="369332"/>
          </a:xfrm>
          <a:prstGeom prst="rect">
            <a:avLst/>
          </a:prstGeom>
          <a:noFill/>
          <a:ln>
            <a:solidFill>
              <a:schemeClr val="tx1"/>
            </a:solidFill>
          </a:ln>
        </p:spPr>
        <p:txBody>
          <a:bodyPr wrap="square" rtlCol="0">
            <a:spAutoFit/>
          </a:bodyPr>
          <a:lstStyle/>
          <a:p>
            <a:r>
              <a:rPr lang="ja-JP" altLang="en-US" dirty="0" smtClean="0"/>
              <a:t>参考１</a:t>
            </a:r>
            <a:endParaRPr kumimoji="1" lang="ja-JP" altLang="en-US" dirty="0"/>
          </a:p>
        </p:txBody>
      </p:sp>
      <p:sp>
        <p:nvSpPr>
          <p:cNvPr id="28" name="スライド番号プレースホルダー 1"/>
          <p:cNvSpPr txBox="1">
            <a:spLocks/>
          </p:cNvSpPr>
          <p:nvPr/>
        </p:nvSpPr>
        <p:spPr>
          <a:xfrm>
            <a:off x="7670273" y="6483723"/>
            <a:ext cx="23114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2000" dirty="0" smtClean="0">
                <a:latin typeface="ＭＳ ゴシック" panose="020B0609070205080204" pitchFamily="49" charset="-128"/>
                <a:ea typeface="ＭＳ ゴシック" panose="020B0609070205080204" pitchFamily="49" charset="-128"/>
              </a:rPr>
              <a:t>16</a:t>
            </a:r>
            <a:endParaRPr lang="ja-JP" altLang="en-US" sz="2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5283870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09"/>
          <p:cNvSpPr txBox="1">
            <a:spLocks noChangeArrowheads="1"/>
          </p:cNvSpPr>
          <p:nvPr/>
        </p:nvSpPr>
        <p:spPr bwMode="auto">
          <a:xfrm>
            <a:off x="1126175" y="258061"/>
            <a:ext cx="7815737" cy="304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137" tIns="36068" rIns="72137" bIns="36068" anchor="b" anchorCtr="0">
            <a:no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eaLnBrk="0" fontAlgn="base" hangingPunct="0">
              <a:lnSpc>
                <a:spcPct val="80000"/>
              </a:lnSpc>
              <a:spcBef>
                <a:spcPts val="474"/>
              </a:spcBef>
              <a:spcAft>
                <a:spcPct val="0"/>
              </a:spcAft>
              <a:defRPr/>
            </a:pPr>
            <a:endParaRPr lang="ja-JP" altLang="ja-JP" sz="2209"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11" name="テキスト ボックス 10"/>
          <p:cNvSpPr txBox="1"/>
          <p:nvPr/>
        </p:nvSpPr>
        <p:spPr>
          <a:xfrm>
            <a:off x="787872" y="1866990"/>
            <a:ext cx="184731" cy="267253"/>
          </a:xfrm>
          <a:prstGeom prst="rect">
            <a:avLst/>
          </a:prstGeom>
          <a:noFill/>
        </p:spPr>
        <p:txBody>
          <a:bodyPr wrap="none" rtlCol="0">
            <a:spAutoFit/>
          </a:bodyPr>
          <a:lstStyle/>
          <a:p>
            <a:pPr fontAlgn="base">
              <a:lnSpc>
                <a:spcPct val="80000"/>
              </a:lnSpc>
              <a:spcBef>
                <a:spcPct val="20000"/>
              </a:spcBef>
              <a:spcAft>
                <a:spcPct val="0"/>
              </a:spcAft>
              <a:defRPr/>
            </a:pPr>
            <a:endParaRPr lang="ja-JP" altLang="en-US" sz="1421" dirty="0">
              <a:solidFill>
                <a:prstClr val="black"/>
              </a:solidFill>
              <a:latin typeface="Arial" charset="0"/>
            </a:endParaRPr>
          </a:p>
        </p:txBody>
      </p:sp>
      <p:sp>
        <p:nvSpPr>
          <p:cNvPr id="58" name="角丸四角形 57"/>
          <p:cNvSpPr/>
          <p:nvPr/>
        </p:nvSpPr>
        <p:spPr bwMode="auto">
          <a:xfrm>
            <a:off x="335970" y="6128727"/>
            <a:ext cx="9454931" cy="516798"/>
          </a:xfrm>
          <a:prstGeom prst="roundRect">
            <a:avLst>
              <a:gd name="adj" fmla="val 7221"/>
            </a:avLst>
          </a:prstGeom>
          <a:noFill/>
          <a:ln w="38100" cmpd="dbl">
            <a:solidFill>
              <a:srgbClr val="FF0000"/>
            </a:solidFill>
          </a:ln>
        </p:spPr>
        <p:style>
          <a:lnRef idx="1">
            <a:schemeClr val="accent1"/>
          </a:lnRef>
          <a:fillRef idx="2">
            <a:schemeClr val="accent1"/>
          </a:fillRef>
          <a:effectRef idx="1">
            <a:schemeClr val="accent1"/>
          </a:effectRef>
          <a:fontRef idx="minor">
            <a:schemeClr val="dk1"/>
          </a:fontRef>
        </p:style>
        <p:txBody>
          <a:bodyPr tIns="28404" rIns="37502" bIns="28404" anchor="ctr"/>
          <a:lstStyle/>
          <a:p>
            <a:pPr fontAlgn="base">
              <a:lnSpc>
                <a:spcPct val="80000"/>
              </a:lnSpc>
              <a:spcBef>
                <a:spcPct val="20000"/>
              </a:spcBef>
              <a:spcAft>
                <a:spcPct val="0"/>
              </a:spcAft>
              <a:defRPr/>
            </a:pPr>
            <a:r>
              <a:rPr lang="ja-JP" altLang="en-US" sz="1894" dirty="0">
                <a:solidFill>
                  <a:prstClr val="black"/>
                </a:solidFill>
                <a:latin typeface="ＭＳ Ｐゴシック" panose="020B0600070205080204" pitchFamily="50" charset="-128"/>
              </a:rPr>
              <a:t>　</a:t>
            </a:r>
            <a:endParaRPr lang="en-US" altLang="ja-JP" sz="1894" u="sng" dirty="0">
              <a:solidFill>
                <a:prstClr val="black"/>
              </a:solidFill>
              <a:latin typeface="ＭＳ Ｐゴシック" panose="020B0600070205080204" pitchFamily="50" charset="-128"/>
            </a:endParaRPr>
          </a:p>
        </p:txBody>
      </p:sp>
      <p:grpSp>
        <p:nvGrpSpPr>
          <p:cNvPr id="75" name="グループ化 74"/>
          <p:cNvGrpSpPr/>
          <p:nvPr/>
        </p:nvGrpSpPr>
        <p:grpSpPr>
          <a:xfrm>
            <a:off x="2781057" y="1408755"/>
            <a:ext cx="2023035" cy="1273535"/>
            <a:chOff x="6630385" y="-119187"/>
            <a:chExt cx="3232217" cy="3207514"/>
          </a:xfrm>
          <a:solidFill>
            <a:srgbClr val="CCFF99"/>
          </a:solidFill>
        </p:grpSpPr>
        <p:sp>
          <p:nvSpPr>
            <p:cNvPr id="76" name="正方形/長方形 75"/>
            <p:cNvSpPr/>
            <p:nvPr/>
          </p:nvSpPr>
          <p:spPr>
            <a:xfrm>
              <a:off x="6630385" y="344283"/>
              <a:ext cx="3232217" cy="2744044"/>
            </a:xfrm>
            <a:prstGeom prst="rect">
              <a:avLst/>
            </a:prstGeom>
            <a:grp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0000"/>
                </a:lnSpc>
                <a:spcBef>
                  <a:spcPct val="0"/>
                </a:spcBef>
                <a:spcAft>
                  <a:spcPct val="0"/>
                </a:spcAft>
                <a:defRPr/>
              </a:pPr>
              <a:endParaRPr lang="ja-JP" altLang="en-US" sz="947">
                <a:solidFill>
                  <a:prstClr val="white"/>
                </a:solidFill>
              </a:endParaRPr>
            </a:p>
          </p:txBody>
        </p:sp>
        <p:sp>
          <p:nvSpPr>
            <p:cNvPr id="77" name="正方形/長方形 76"/>
            <p:cNvSpPr/>
            <p:nvPr/>
          </p:nvSpPr>
          <p:spPr>
            <a:xfrm>
              <a:off x="6932673" y="-119187"/>
              <a:ext cx="2652363" cy="695561"/>
            </a:xfrm>
            <a:prstGeom prst="rect">
              <a:avLst/>
            </a:prstGeom>
            <a:grpFill/>
            <a:ln w="12700">
              <a:solidFill>
                <a:srgbClr val="CCFF99"/>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0000"/>
                </a:lnSpc>
                <a:spcBef>
                  <a:spcPct val="0"/>
                </a:spcBef>
                <a:spcAft>
                  <a:spcPct val="0"/>
                </a:spcAft>
                <a:defRPr/>
              </a:pPr>
              <a:r>
                <a:rPr lang="ja-JP" altLang="en-US" sz="1165" dirty="0">
                  <a:solidFill>
                    <a:prstClr val="black"/>
                  </a:solidFill>
                  <a:latin typeface="ＤＨＰ特太ゴシック体" panose="020B0500000000000000" pitchFamily="50" charset="-128"/>
                  <a:ea typeface="ＤＨＰ特太ゴシック体" panose="020B0500000000000000" pitchFamily="50" charset="-128"/>
                </a:rPr>
                <a:t>コンビニ交付サービス</a:t>
              </a:r>
            </a:p>
          </p:txBody>
        </p:sp>
        <p:sp>
          <p:nvSpPr>
            <p:cNvPr id="78" name="正方形/長方形 77"/>
            <p:cNvSpPr/>
            <p:nvPr/>
          </p:nvSpPr>
          <p:spPr>
            <a:xfrm>
              <a:off x="6689513" y="1046952"/>
              <a:ext cx="3096432" cy="19334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0000"/>
                </a:lnSpc>
                <a:spcBef>
                  <a:spcPct val="0"/>
                </a:spcBef>
                <a:spcAft>
                  <a:spcPct val="0"/>
                </a:spcAft>
                <a:defRPr/>
              </a:pPr>
              <a:endParaRPr lang="ja-JP" altLang="en-US" sz="947">
                <a:solidFill>
                  <a:prstClr val="white"/>
                </a:solidFill>
              </a:endParaRPr>
            </a:p>
          </p:txBody>
        </p:sp>
        <p:sp>
          <p:nvSpPr>
            <p:cNvPr id="79" name="正方形/長方形 78"/>
            <p:cNvSpPr/>
            <p:nvPr/>
          </p:nvSpPr>
          <p:spPr>
            <a:xfrm>
              <a:off x="6709032" y="619160"/>
              <a:ext cx="3099643" cy="2032382"/>
            </a:xfrm>
            <a:prstGeom prst="rect">
              <a:avLst/>
            </a:prstGeom>
            <a:solidFill>
              <a:schemeClr val="bg1"/>
            </a:solidFill>
            <a:ln>
              <a:noFill/>
            </a:ln>
          </p:spPr>
          <p:txBody>
            <a:bodyPr wrap="square">
              <a:spAutoFit/>
            </a:bodyPr>
            <a:lstStyle/>
            <a:p>
              <a:pPr marL="72649" indent="-72649" fontAlgn="base">
                <a:lnSpc>
                  <a:spcPct val="80000"/>
                </a:lnSpc>
                <a:spcBef>
                  <a:spcPct val="0"/>
                </a:spcBef>
                <a:spcAft>
                  <a:spcPct val="0"/>
                </a:spcAft>
                <a:defRPr/>
              </a:pPr>
              <a:r>
                <a:rPr lang="ja-JP" altLang="en-US" sz="971" dirty="0">
                  <a:solidFill>
                    <a:prstClr val="black"/>
                  </a:solidFill>
                  <a:latin typeface="ＭＳ Ｐゴシック" panose="020B0600070205080204" pitchFamily="50" charset="-128"/>
                </a:rPr>
                <a:t>➣　コンビニで住民票や戸籍などが取得可能なサービスの拡大</a:t>
              </a:r>
              <a:endParaRPr lang="en-US" altLang="ja-JP" sz="971" dirty="0">
                <a:solidFill>
                  <a:prstClr val="black"/>
                </a:solidFill>
                <a:latin typeface="ＭＳ Ｐゴシック" panose="020B0600070205080204" pitchFamily="50" charset="-128"/>
              </a:endParaRPr>
            </a:p>
            <a:p>
              <a:pPr marL="72649" indent="-72649" fontAlgn="base">
                <a:lnSpc>
                  <a:spcPct val="80000"/>
                </a:lnSpc>
                <a:spcBef>
                  <a:spcPct val="0"/>
                </a:spcBef>
                <a:spcAft>
                  <a:spcPct val="0"/>
                </a:spcAft>
                <a:defRPr/>
              </a:pPr>
              <a:r>
                <a:rPr lang="en-US" altLang="ja-JP" sz="971" dirty="0">
                  <a:solidFill>
                    <a:prstClr val="black"/>
                  </a:solidFill>
                  <a:latin typeface="ＭＳ Ｐゴシック" panose="020B0600070205080204" pitchFamily="50" charset="-128"/>
                </a:rPr>
                <a:t>  (H30</a:t>
              </a:r>
              <a:r>
                <a:rPr lang="ja-JP" altLang="en-US" sz="971" dirty="0">
                  <a:solidFill>
                    <a:prstClr val="black"/>
                  </a:solidFill>
                  <a:latin typeface="ＭＳ Ｐゴシック" panose="020B0600070205080204" pitchFamily="50" charset="-128"/>
                </a:rPr>
                <a:t>交付数：</a:t>
              </a:r>
              <a:r>
                <a:rPr lang="en-US" altLang="ja-JP" sz="971" dirty="0">
                  <a:solidFill>
                    <a:prstClr val="black"/>
                  </a:solidFill>
                  <a:latin typeface="ＭＳ Ｐゴシック" panose="020B0600070205080204" pitchFamily="50" charset="-128"/>
                </a:rPr>
                <a:t>370</a:t>
              </a:r>
              <a:r>
                <a:rPr lang="ja-JP" altLang="en-US" sz="971" dirty="0">
                  <a:solidFill>
                    <a:prstClr val="black"/>
                  </a:solidFill>
                  <a:latin typeface="ＭＳ Ｐゴシック" panose="020B0600070205080204" pitchFamily="50" charset="-128"/>
                </a:rPr>
                <a:t>万通</a:t>
              </a:r>
              <a:r>
                <a:rPr lang="en-US" altLang="ja-JP" sz="971" b="1" dirty="0">
                  <a:solidFill>
                    <a:prstClr val="black"/>
                  </a:solidFill>
                  <a:latin typeface="ＭＳ Ｐゴシック" panose="020B0600070205080204" pitchFamily="50" charset="-128"/>
                  <a:ea typeface="ＤＦ特太ゴシック体" panose="020B0509000000000000" pitchFamily="49" charset="-128"/>
                </a:rPr>
                <a:t>)</a:t>
              </a:r>
            </a:p>
            <a:p>
              <a:pPr marL="72649" indent="-72649" fontAlgn="base">
                <a:lnSpc>
                  <a:spcPct val="80000"/>
                </a:lnSpc>
                <a:spcBef>
                  <a:spcPct val="0"/>
                </a:spcBef>
                <a:spcAft>
                  <a:spcPct val="0"/>
                </a:spcAft>
                <a:defRPr/>
              </a:pPr>
              <a:endParaRPr lang="en-US" altLang="ja-JP" sz="971" b="1" dirty="0">
                <a:solidFill>
                  <a:prstClr val="black"/>
                </a:solidFill>
                <a:latin typeface="ＤＦ特太ゴシック体" panose="020B0509000000000000" pitchFamily="49" charset="-128"/>
                <a:ea typeface="ＤＦ特太ゴシック体" panose="020B0509000000000000" pitchFamily="49" charset="-128"/>
              </a:endParaRPr>
            </a:p>
            <a:p>
              <a:pPr marL="72649" indent="-72649" fontAlgn="base">
                <a:lnSpc>
                  <a:spcPct val="80000"/>
                </a:lnSpc>
                <a:spcBef>
                  <a:spcPct val="0"/>
                </a:spcBef>
                <a:spcAft>
                  <a:spcPct val="0"/>
                </a:spcAft>
                <a:defRPr/>
              </a:pPr>
              <a:r>
                <a:rPr lang="ja-JP" altLang="en-US" sz="971" b="1" dirty="0">
                  <a:solidFill>
                    <a:prstClr val="black"/>
                  </a:solidFill>
                  <a:latin typeface="ＭＳ Ｐゴシック" panose="020B0600070205080204" pitchFamily="50" charset="-128"/>
                </a:rPr>
                <a:t>   ⇒ </a:t>
              </a:r>
              <a:r>
                <a:rPr lang="en-US" altLang="ja-JP" sz="971" b="1" dirty="0">
                  <a:solidFill>
                    <a:prstClr val="black"/>
                  </a:solidFill>
                  <a:latin typeface="ＭＳ Ｐゴシック" panose="020B0600070205080204" pitchFamily="50" charset="-128"/>
                </a:rPr>
                <a:t>H32</a:t>
              </a:r>
              <a:r>
                <a:rPr lang="ja-JP" altLang="en-US" sz="971" b="1" dirty="0">
                  <a:solidFill>
                    <a:prstClr val="black"/>
                  </a:solidFill>
                  <a:latin typeface="ＭＳ Ｐゴシック" panose="020B0600070205080204" pitchFamily="50" charset="-128"/>
                </a:rPr>
                <a:t>年には、</a:t>
              </a:r>
              <a:endParaRPr lang="en-US" altLang="ja-JP" sz="971" b="1" dirty="0">
                <a:solidFill>
                  <a:prstClr val="black"/>
                </a:solidFill>
                <a:latin typeface="ＭＳ Ｐゴシック" panose="020B0600070205080204" pitchFamily="50" charset="-128"/>
              </a:endParaRPr>
            </a:p>
            <a:p>
              <a:pPr marL="72649" indent="-72649" fontAlgn="base">
                <a:lnSpc>
                  <a:spcPct val="80000"/>
                </a:lnSpc>
                <a:spcBef>
                  <a:spcPct val="0"/>
                </a:spcBef>
                <a:spcAft>
                  <a:spcPct val="0"/>
                </a:spcAft>
                <a:defRPr/>
              </a:pPr>
              <a:r>
                <a:rPr lang="ja-JP" altLang="en-US" sz="971" b="1" dirty="0">
                  <a:solidFill>
                    <a:prstClr val="black"/>
                  </a:solidFill>
                  <a:latin typeface="ＭＳ Ｐゴシック" panose="020B0600070205080204" pitchFamily="50" charset="-128"/>
                </a:rPr>
                <a:t>　　   対象人口１億人突破</a:t>
              </a:r>
              <a:endParaRPr lang="en-US" altLang="ja-JP" sz="971" b="1" dirty="0">
                <a:solidFill>
                  <a:prstClr val="black"/>
                </a:solidFill>
                <a:latin typeface="ＭＳ Ｐゴシック" panose="020B0600070205080204" pitchFamily="50" charset="-128"/>
              </a:endParaRPr>
            </a:p>
          </p:txBody>
        </p:sp>
      </p:grpSp>
      <p:grpSp>
        <p:nvGrpSpPr>
          <p:cNvPr id="89" name="グループ化 88"/>
          <p:cNvGrpSpPr/>
          <p:nvPr/>
        </p:nvGrpSpPr>
        <p:grpSpPr>
          <a:xfrm>
            <a:off x="5371150" y="1385024"/>
            <a:ext cx="4201425" cy="1300451"/>
            <a:chOff x="-2828609" y="-1169645"/>
            <a:chExt cx="3343990" cy="2792118"/>
          </a:xfrm>
          <a:solidFill>
            <a:srgbClr val="CCECFF"/>
          </a:solidFill>
        </p:grpSpPr>
        <p:sp>
          <p:nvSpPr>
            <p:cNvPr id="90" name="正方形/長方形 89"/>
            <p:cNvSpPr/>
            <p:nvPr/>
          </p:nvSpPr>
          <p:spPr>
            <a:xfrm>
              <a:off x="-2828609" y="-771241"/>
              <a:ext cx="3343990" cy="2393714"/>
            </a:xfrm>
            <a:prstGeom prst="rect">
              <a:avLst/>
            </a:prstGeom>
            <a:grpFill/>
            <a:ln w="635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0000"/>
                </a:lnSpc>
                <a:spcBef>
                  <a:spcPct val="0"/>
                </a:spcBef>
                <a:spcAft>
                  <a:spcPct val="0"/>
                </a:spcAft>
                <a:defRPr/>
              </a:pPr>
              <a:endParaRPr lang="ja-JP" altLang="en-US" sz="947">
                <a:solidFill>
                  <a:prstClr val="white"/>
                </a:solidFill>
              </a:endParaRPr>
            </a:p>
          </p:txBody>
        </p:sp>
        <p:sp>
          <p:nvSpPr>
            <p:cNvPr id="91" name="正方形/長方形 90"/>
            <p:cNvSpPr/>
            <p:nvPr/>
          </p:nvSpPr>
          <p:spPr>
            <a:xfrm>
              <a:off x="-2428113" y="-1169645"/>
              <a:ext cx="2685259" cy="592949"/>
            </a:xfrm>
            <a:prstGeom prst="rect">
              <a:avLst/>
            </a:prstGeom>
            <a:grpFill/>
            <a:ln w="12700">
              <a:solidFill>
                <a:srgbClr val="0070C0"/>
              </a:solidFill>
              <a:prstDash val="solid"/>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0000"/>
                </a:lnSpc>
                <a:spcBef>
                  <a:spcPct val="0"/>
                </a:spcBef>
                <a:spcAft>
                  <a:spcPct val="0"/>
                </a:spcAft>
                <a:defRPr/>
              </a:pPr>
              <a:r>
                <a:rPr lang="ja-JP" altLang="en-US" sz="1165" dirty="0">
                  <a:solidFill>
                    <a:prstClr val="black"/>
                  </a:solidFill>
                  <a:latin typeface="ＤＨＰ特太ゴシック体" panose="020B0500000000000000" pitchFamily="50" charset="-128"/>
                  <a:ea typeface="ＤＨＰ特太ゴシック体" panose="020B0500000000000000" pitchFamily="50" charset="-128"/>
                </a:rPr>
                <a:t>健康保険証としての利用</a:t>
              </a:r>
            </a:p>
          </p:txBody>
        </p:sp>
      </p:grpSp>
      <p:sp>
        <p:nvSpPr>
          <p:cNvPr id="96" name="正方形/長方形 95"/>
          <p:cNvSpPr/>
          <p:nvPr/>
        </p:nvSpPr>
        <p:spPr>
          <a:xfrm>
            <a:off x="5405003" y="1748602"/>
            <a:ext cx="4136257" cy="866726"/>
          </a:xfrm>
          <a:prstGeom prst="rect">
            <a:avLst/>
          </a:prstGeom>
          <a:solidFill>
            <a:schemeClr val="bg1"/>
          </a:solidFill>
        </p:spPr>
        <p:txBody>
          <a:bodyPr wrap="square">
            <a:spAutoFit/>
          </a:bodyPr>
          <a:lstStyle/>
          <a:p>
            <a:pPr marL="72649" indent="-72649" fontAlgn="base">
              <a:lnSpc>
                <a:spcPct val="80000"/>
              </a:lnSpc>
              <a:spcBef>
                <a:spcPct val="0"/>
              </a:spcBef>
              <a:spcAft>
                <a:spcPct val="0"/>
              </a:spcAft>
              <a:defRPr/>
            </a:pPr>
            <a:r>
              <a:rPr lang="ja-JP" altLang="en-US" sz="1068" dirty="0">
                <a:solidFill>
                  <a:prstClr val="black"/>
                </a:solidFill>
                <a:latin typeface="ＭＳ Ｐゴシック" panose="020B0600070205080204" pitchFamily="50" charset="-128"/>
              </a:rPr>
              <a:t>➣　マイナンバーカードを健康保険証として利用できるオンライン資格 　</a:t>
            </a:r>
            <a:endParaRPr lang="en-US" altLang="ja-JP" sz="1068" dirty="0">
              <a:solidFill>
                <a:prstClr val="black"/>
              </a:solidFill>
              <a:latin typeface="ＭＳ Ｐゴシック" panose="020B0600070205080204" pitchFamily="50" charset="-128"/>
            </a:endParaRPr>
          </a:p>
          <a:p>
            <a:pPr marL="72649" indent="-72649" fontAlgn="base">
              <a:lnSpc>
                <a:spcPct val="80000"/>
              </a:lnSpc>
              <a:spcBef>
                <a:spcPct val="0"/>
              </a:spcBef>
              <a:spcAft>
                <a:spcPct val="0"/>
              </a:spcAft>
              <a:defRPr/>
            </a:pPr>
            <a:r>
              <a:rPr lang="ja-JP" altLang="en-US" sz="1068" dirty="0">
                <a:solidFill>
                  <a:prstClr val="black"/>
                </a:solidFill>
                <a:latin typeface="ＭＳ Ｐゴシック" panose="020B0600070205080204" pitchFamily="50" charset="-128"/>
              </a:rPr>
              <a:t>　 確認の本格運用開始（</a:t>
            </a:r>
            <a:r>
              <a:rPr lang="en-US" altLang="ja-JP" sz="1068" dirty="0">
                <a:solidFill>
                  <a:prstClr val="black"/>
                </a:solidFill>
                <a:latin typeface="ＭＳ Ｐゴシック" panose="020B0600070205080204" pitchFamily="50" charset="-128"/>
              </a:rPr>
              <a:t>H32</a:t>
            </a:r>
            <a:r>
              <a:rPr lang="ja-JP" altLang="en-US" sz="1068" dirty="0">
                <a:solidFill>
                  <a:prstClr val="black"/>
                </a:solidFill>
                <a:latin typeface="ＭＳ Ｐゴシック" panose="020B0600070205080204" pitchFamily="50" charset="-128"/>
              </a:rPr>
              <a:t>予定）</a:t>
            </a:r>
            <a:endParaRPr lang="en-US" altLang="ja-JP" sz="1068" dirty="0">
              <a:solidFill>
                <a:prstClr val="black"/>
              </a:solidFill>
              <a:latin typeface="ＭＳ Ｐゴシック" panose="020B0600070205080204" pitchFamily="50" charset="-128"/>
            </a:endParaRPr>
          </a:p>
          <a:p>
            <a:pPr marL="72649" indent="-72649" fontAlgn="base">
              <a:lnSpc>
                <a:spcPct val="80000"/>
              </a:lnSpc>
              <a:spcBef>
                <a:spcPct val="0"/>
              </a:spcBef>
              <a:spcAft>
                <a:spcPct val="0"/>
              </a:spcAft>
              <a:defRPr/>
            </a:pPr>
            <a:endParaRPr lang="en-US" altLang="ja-JP" sz="1068" dirty="0">
              <a:solidFill>
                <a:prstClr val="black"/>
              </a:solidFill>
              <a:latin typeface="ＭＳ Ｐゴシック" panose="020B0600070205080204" pitchFamily="50" charset="-128"/>
            </a:endParaRPr>
          </a:p>
          <a:p>
            <a:pPr marL="72649" indent="-72649" fontAlgn="base">
              <a:lnSpc>
                <a:spcPct val="80000"/>
              </a:lnSpc>
              <a:spcBef>
                <a:spcPct val="0"/>
              </a:spcBef>
              <a:spcAft>
                <a:spcPct val="0"/>
              </a:spcAft>
              <a:defRPr/>
            </a:pPr>
            <a:r>
              <a:rPr lang="ja-JP" altLang="en-US" sz="1068" dirty="0">
                <a:solidFill>
                  <a:prstClr val="black"/>
                </a:solidFill>
                <a:latin typeface="ＭＳ Ｐゴシック" panose="020B0600070205080204" pitchFamily="50" charset="-128"/>
              </a:rPr>
              <a:t>➣　医療機関等での診療情報・調剤情報の閲覧等にも活用</a:t>
            </a:r>
            <a:endParaRPr lang="en-US" altLang="ja-JP" sz="1068" dirty="0">
              <a:solidFill>
                <a:prstClr val="black"/>
              </a:solidFill>
              <a:latin typeface="ＭＳ Ｐゴシック" panose="020B0600070205080204" pitchFamily="50" charset="-128"/>
            </a:endParaRPr>
          </a:p>
          <a:p>
            <a:pPr marL="72649" indent="-72649" fontAlgn="base">
              <a:lnSpc>
                <a:spcPct val="80000"/>
              </a:lnSpc>
              <a:spcBef>
                <a:spcPct val="0"/>
              </a:spcBef>
              <a:spcAft>
                <a:spcPct val="0"/>
              </a:spcAft>
              <a:defRPr/>
            </a:pPr>
            <a:r>
              <a:rPr lang="ja-JP" altLang="en-US" sz="1068" dirty="0">
                <a:solidFill>
                  <a:prstClr val="black"/>
                </a:solidFill>
                <a:latin typeface="ＭＳ Ｐゴシック" panose="020B0600070205080204" pitchFamily="50" charset="-128"/>
              </a:rPr>
              <a:t>　　（</a:t>
            </a:r>
            <a:r>
              <a:rPr lang="en-US" altLang="ja-JP" sz="1068" dirty="0">
                <a:solidFill>
                  <a:prstClr val="black"/>
                </a:solidFill>
                <a:latin typeface="ＭＳ Ｐゴシック" panose="020B0600070205080204" pitchFamily="50" charset="-128"/>
              </a:rPr>
              <a:t>H29</a:t>
            </a:r>
            <a:r>
              <a:rPr lang="ja-JP" altLang="en-US" sz="1068" dirty="0">
                <a:solidFill>
                  <a:prstClr val="black"/>
                </a:solidFill>
                <a:latin typeface="ＭＳ Ｐゴシック" panose="020B0600070205080204" pitchFamily="50" charset="-128"/>
              </a:rPr>
              <a:t>～　実証中）</a:t>
            </a:r>
            <a:endParaRPr lang="en-US" altLang="ja-JP" sz="1068" dirty="0">
              <a:solidFill>
                <a:prstClr val="black"/>
              </a:solidFill>
              <a:latin typeface="ＭＳ Ｐゴシック" panose="020B0600070205080204" pitchFamily="50" charset="-128"/>
            </a:endParaRPr>
          </a:p>
          <a:p>
            <a:pPr marL="72649" indent="-72649" fontAlgn="base">
              <a:lnSpc>
                <a:spcPct val="80000"/>
              </a:lnSpc>
              <a:spcBef>
                <a:spcPct val="0"/>
              </a:spcBef>
              <a:spcAft>
                <a:spcPct val="0"/>
              </a:spcAft>
              <a:defRPr/>
            </a:pPr>
            <a:endParaRPr lang="en-US" altLang="ja-JP" sz="971" dirty="0">
              <a:solidFill>
                <a:prstClr val="black"/>
              </a:solidFill>
              <a:latin typeface="ＭＳ Ｐゴシック" panose="020B0600070205080204" pitchFamily="50" charset="-128"/>
            </a:endParaRPr>
          </a:p>
        </p:txBody>
      </p:sp>
      <p:grpSp>
        <p:nvGrpSpPr>
          <p:cNvPr id="86" name="グループ化 85"/>
          <p:cNvGrpSpPr/>
          <p:nvPr/>
        </p:nvGrpSpPr>
        <p:grpSpPr>
          <a:xfrm>
            <a:off x="2779026" y="4407944"/>
            <a:ext cx="2025065" cy="1118791"/>
            <a:chOff x="6623734" y="6395"/>
            <a:chExt cx="3238869" cy="3422605"/>
          </a:xfrm>
          <a:solidFill>
            <a:schemeClr val="bg1"/>
          </a:solidFill>
        </p:grpSpPr>
        <p:sp>
          <p:nvSpPr>
            <p:cNvPr id="97" name="正方形/長方形 96"/>
            <p:cNvSpPr/>
            <p:nvPr/>
          </p:nvSpPr>
          <p:spPr>
            <a:xfrm>
              <a:off x="6623734" y="749714"/>
              <a:ext cx="3238869" cy="2679286"/>
            </a:xfrm>
            <a:prstGeom prst="rect">
              <a:avLst/>
            </a:prstGeom>
            <a:solidFill>
              <a:srgbClr val="CCFF99"/>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649" indent="-72649" fontAlgn="base">
                <a:lnSpc>
                  <a:spcPct val="80000"/>
                </a:lnSpc>
                <a:spcBef>
                  <a:spcPct val="0"/>
                </a:spcBef>
                <a:spcAft>
                  <a:spcPct val="0"/>
                </a:spcAft>
                <a:defRPr/>
              </a:pPr>
              <a:endParaRPr lang="en-US" altLang="ja-JP" sz="971" dirty="0">
                <a:solidFill>
                  <a:prstClr val="black"/>
                </a:solidFill>
                <a:latin typeface="ＭＳ Ｐゴシック" panose="020B0600070205080204" pitchFamily="50" charset="-128"/>
              </a:endParaRPr>
            </a:p>
          </p:txBody>
        </p:sp>
        <p:sp>
          <p:nvSpPr>
            <p:cNvPr id="102" name="正方形/長方形 101"/>
            <p:cNvSpPr/>
            <p:nvPr/>
          </p:nvSpPr>
          <p:spPr>
            <a:xfrm>
              <a:off x="6878062" y="6395"/>
              <a:ext cx="2708270" cy="844862"/>
            </a:xfrm>
            <a:prstGeom prst="rect">
              <a:avLst/>
            </a:prstGeom>
            <a:solidFill>
              <a:srgbClr val="CCFF99"/>
            </a:solidFill>
            <a:ln w="12700">
              <a:solidFill>
                <a:srgbClr val="CCFF99"/>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0000"/>
                </a:lnSpc>
                <a:spcBef>
                  <a:spcPct val="0"/>
                </a:spcBef>
                <a:spcAft>
                  <a:spcPct val="0"/>
                </a:spcAft>
                <a:defRPr/>
              </a:pPr>
              <a:r>
                <a:rPr lang="ja-JP" altLang="en-US" sz="1020" dirty="0">
                  <a:solidFill>
                    <a:prstClr val="black"/>
                  </a:solidFill>
                  <a:latin typeface="ＤＨＰ特太ゴシック体" panose="020B0500000000000000" pitchFamily="50" charset="-128"/>
                  <a:ea typeface="ＤＨＰ特太ゴシック体" panose="020B0500000000000000" pitchFamily="50" charset="-128"/>
                </a:rPr>
                <a:t>マイキープラットフォーム</a:t>
              </a:r>
            </a:p>
          </p:txBody>
        </p:sp>
      </p:grpSp>
      <p:grpSp>
        <p:nvGrpSpPr>
          <p:cNvPr id="113" name="グループ化 112"/>
          <p:cNvGrpSpPr/>
          <p:nvPr/>
        </p:nvGrpSpPr>
        <p:grpSpPr>
          <a:xfrm>
            <a:off x="2776390" y="2804583"/>
            <a:ext cx="2027701" cy="1468250"/>
            <a:chOff x="6800135" y="100435"/>
            <a:chExt cx="3232216" cy="3281917"/>
          </a:xfrm>
          <a:solidFill>
            <a:srgbClr val="CCFF99"/>
          </a:solidFill>
        </p:grpSpPr>
        <p:sp>
          <p:nvSpPr>
            <p:cNvPr id="114" name="正方形/長方形 113"/>
            <p:cNvSpPr/>
            <p:nvPr/>
          </p:nvSpPr>
          <p:spPr>
            <a:xfrm>
              <a:off x="6800135" y="689530"/>
              <a:ext cx="3232216" cy="2692822"/>
            </a:xfrm>
            <a:prstGeom prst="rect">
              <a:avLst/>
            </a:prstGeom>
            <a:grp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0000"/>
                </a:lnSpc>
                <a:spcBef>
                  <a:spcPct val="0"/>
                </a:spcBef>
                <a:spcAft>
                  <a:spcPct val="0"/>
                </a:spcAft>
                <a:defRPr/>
              </a:pPr>
              <a:endParaRPr lang="ja-JP" altLang="en-US" sz="947">
                <a:solidFill>
                  <a:prstClr val="white"/>
                </a:solidFill>
              </a:endParaRPr>
            </a:p>
          </p:txBody>
        </p:sp>
        <p:sp>
          <p:nvSpPr>
            <p:cNvPr id="115" name="正方形/長方形 114"/>
            <p:cNvSpPr/>
            <p:nvPr/>
          </p:nvSpPr>
          <p:spPr>
            <a:xfrm>
              <a:off x="7074153" y="100435"/>
              <a:ext cx="2627608" cy="644534"/>
            </a:xfrm>
            <a:prstGeom prst="rect">
              <a:avLst/>
            </a:prstGeom>
            <a:grpFill/>
            <a:ln w="12700">
              <a:solidFill>
                <a:srgbClr val="CCFF99"/>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0000"/>
                </a:lnSpc>
                <a:spcBef>
                  <a:spcPct val="0"/>
                </a:spcBef>
                <a:spcAft>
                  <a:spcPct val="0"/>
                </a:spcAft>
                <a:defRPr/>
              </a:pPr>
              <a:r>
                <a:rPr lang="ja-JP" altLang="en-US" sz="1165" dirty="0">
                  <a:solidFill>
                    <a:prstClr val="black"/>
                  </a:solidFill>
                  <a:latin typeface="ＤＨＰ特太ゴシック体" panose="020B0500000000000000" pitchFamily="50" charset="-128"/>
                  <a:ea typeface="ＤＨＰ特太ゴシック体" panose="020B0500000000000000" pitchFamily="50" charset="-128"/>
                </a:rPr>
                <a:t>マイナポータル</a:t>
              </a:r>
            </a:p>
          </p:txBody>
        </p:sp>
        <p:sp>
          <p:nvSpPr>
            <p:cNvPr id="116" name="正方形/長方形 115"/>
            <p:cNvSpPr/>
            <p:nvPr/>
          </p:nvSpPr>
          <p:spPr>
            <a:xfrm>
              <a:off x="6871264" y="1182461"/>
              <a:ext cx="3096431" cy="20526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0000"/>
                </a:lnSpc>
                <a:spcBef>
                  <a:spcPct val="0"/>
                </a:spcBef>
                <a:spcAft>
                  <a:spcPct val="0"/>
                </a:spcAft>
                <a:defRPr/>
              </a:pPr>
              <a:endParaRPr lang="ja-JP" altLang="en-US" sz="947">
                <a:solidFill>
                  <a:prstClr val="white"/>
                </a:solidFill>
              </a:endParaRPr>
            </a:p>
          </p:txBody>
        </p:sp>
      </p:grpSp>
      <p:grpSp>
        <p:nvGrpSpPr>
          <p:cNvPr id="119" name="グループ化 118"/>
          <p:cNvGrpSpPr/>
          <p:nvPr/>
        </p:nvGrpSpPr>
        <p:grpSpPr>
          <a:xfrm>
            <a:off x="465191" y="1400078"/>
            <a:ext cx="2047615" cy="1282211"/>
            <a:chOff x="6651214" y="438267"/>
            <a:chExt cx="3232217" cy="3213792"/>
          </a:xfrm>
          <a:solidFill>
            <a:srgbClr val="CCFF99"/>
          </a:solidFill>
        </p:grpSpPr>
        <p:sp>
          <p:nvSpPr>
            <p:cNvPr id="120" name="正方形/長方形 119"/>
            <p:cNvSpPr/>
            <p:nvPr/>
          </p:nvSpPr>
          <p:spPr>
            <a:xfrm>
              <a:off x="6651214" y="908016"/>
              <a:ext cx="3232217" cy="2744043"/>
            </a:xfrm>
            <a:prstGeom prst="rect">
              <a:avLst/>
            </a:prstGeom>
            <a:solidFill>
              <a:srgbClr val="CCFF99"/>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0000"/>
                </a:lnSpc>
                <a:spcBef>
                  <a:spcPct val="0"/>
                </a:spcBef>
                <a:spcAft>
                  <a:spcPct val="0"/>
                </a:spcAft>
                <a:defRPr/>
              </a:pPr>
              <a:endParaRPr lang="ja-JP" altLang="en-US" sz="947">
                <a:solidFill>
                  <a:prstClr val="white"/>
                </a:solidFill>
              </a:endParaRPr>
            </a:p>
          </p:txBody>
        </p:sp>
        <p:sp>
          <p:nvSpPr>
            <p:cNvPr id="121" name="正方形/長方形 120"/>
            <p:cNvSpPr/>
            <p:nvPr/>
          </p:nvSpPr>
          <p:spPr>
            <a:xfrm>
              <a:off x="6988766" y="438267"/>
              <a:ext cx="2661449" cy="692207"/>
            </a:xfrm>
            <a:prstGeom prst="rect">
              <a:avLst/>
            </a:prstGeom>
            <a:solidFill>
              <a:srgbClr val="CCFF99"/>
            </a:solidFill>
            <a:ln w="6350">
              <a:solidFill>
                <a:srgbClr val="CCFF99"/>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0000"/>
                </a:lnSpc>
                <a:spcBef>
                  <a:spcPct val="0"/>
                </a:spcBef>
                <a:spcAft>
                  <a:spcPct val="0"/>
                </a:spcAft>
                <a:defRPr/>
              </a:pPr>
              <a:r>
                <a:rPr lang="ja-JP" altLang="en-US" sz="1105" dirty="0">
                  <a:solidFill>
                    <a:prstClr val="black"/>
                  </a:solidFill>
                  <a:latin typeface="ＤＨＰ特太ゴシック体" panose="020B0500000000000000" pitchFamily="50" charset="-128"/>
                  <a:ea typeface="ＤＨＰ特太ゴシック体" panose="020B0500000000000000" pitchFamily="50" charset="-128"/>
                </a:rPr>
                <a:t>身分証明書としての利用</a:t>
              </a:r>
            </a:p>
          </p:txBody>
        </p:sp>
      </p:grpSp>
      <p:grpSp>
        <p:nvGrpSpPr>
          <p:cNvPr id="60" name="グループ化 59"/>
          <p:cNvGrpSpPr/>
          <p:nvPr/>
        </p:nvGrpSpPr>
        <p:grpSpPr>
          <a:xfrm>
            <a:off x="7600244" y="2812489"/>
            <a:ext cx="1971650" cy="1468250"/>
            <a:chOff x="6673924" y="329841"/>
            <a:chExt cx="3232217" cy="3099159"/>
          </a:xfrm>
        </p:grpSpPr>
        <p:sp>
          <p:nvSpPr>
            <p:cNvPr id="61" name="正方形/長方形 60"/>
            <p:cNvSpPr/>
            <p:nvPr/>
          </p:nvSpPr>
          <p:spPr>
            <a:xfrm>
              <a:off x="6673924" y="684958"/>
              <a:ext cx="3232217" cy="2744042"/>
            </a:xfrm>
            <a:prstGeom prst="rect">
              <a:avLst/>
            </a:prstGeom>
            <a:solidFill>
              <a:srgbClr val="CCECFF"/>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0000"/>
                </a:lnSpc>
                <a:spcBef>
                  <a:spcPct val="0"/>
                </a:spcBef>
                <a:spcAft>
                  <a:spcPct val="0"/>
                </a:spcAft>
                <a:defRPr/>
              </a:pPr>
              <a:endParaRPr lang="ja-JP" altLang="en-US" sz="947">
                <a:solidFill>
                  <a:prstClr val="white"/>
                </a:solidFill>
              </a:endParaRPr>
            </a:p>
          </p:txBody>
        </p:sp>
        <p:sp>
          <p:nvSpPr>
            <p:cNvPr id="62" name="正方形/長方形 61"/>
            <p:cNvSpPr/>
            <p:nvPr/>
          </p:nvSpPr>
          <p:spPr>
            <a:xfrm>
              <a:off x="6946759" y="329841"/>
              <a:ext cx="2704575" cy="609723"/>
            </a:xfrm>
            <a:prstGeom prst="rect">
              <a:avLst/>
            </a:prstGeom>
            <a:solidFill>
              <a:srgbClr val="CCECFF"/>
            </a:solidFill>
            <a:ln w="12700">
              <a:solidFill>
                <a:srgbClr val="0070C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0000"/>
                </a:lnSpc>
                <a:spcBef>
                  <a:spcPct val="0"/>
                </a:spcBef>
                <a:spcAft>
                  <a:spcPct val="0"/>
                </a:spcAft>
                <a:defRPr/>
              </a:pPr>
              <a:r>
                <a:rPr lang="ja-JP" altLang="en-US" sz="1105" dirty="0">
                  <a:solidFill>
                    <a:prstClr val="black"/>
                  </a:solidFill>
                  <a:latin typeface="ＤＨＰ特太ゴシック体" panose="020B0500000000000000" pitchFamily="50" charset="-128"/>
                  <a:ea typeface="ＤＨＰ特太ゴシック体" panose="020B0500000000000000" pitchFamily="50" charset="-128"/>
                </a:rPr>
                <a:t>イベント等での活用</a:t>
              </a:r>
            </a:p>
          </p:txBody>
        </p:sp>
      </p:grpSp>
      <p:grpSp>
        <p:nvGrpSpPr>
          <p:cNvPr id="64" name="グループ化 63"/>
          <p:cNvGrpSpPr/>
          <p:nvPr/>
        </p:nvGrpSpPr>
        <p:grpSpPr>
          <a:xfrm>
            <a:off x="445795" y="2826216"/>
            <a:ext cx="2059466" cy="1468250"/>
            <a:chOff x="6630386" y="122691"/>
            <a:chExt cx="3232217" cy="3306309"/>
          </a:xfrm>
          <a:solidFill>
            <a:srgbClr val="CCFF99"/>
          </a:solidFill>
        </p:grpSpPr>
        <p:sp>
          <p:nvSpPr>
            <p:cNvPr id="65" name="正方形/長方形 64"/>
            <p:cNvSpPr/>
            <p:nvPr/>
          </p:nvSpPr>
          <p:spPr>
            <a:xfrm>
              <a:off x="6630386" y="684958"/>
              <a:ext cx="3232217" cy="2744042"/>
            </a:xfrm>
            <a:prstGeom prst="rect">
              <a:avLst/>
            </a:prstGeom>
            <a:grp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0000"/>
                </a:lnSpc>
                <a:spcBef>
                  <a:spcPct val="0"/>
                </a:spcBef>
                <a:spcAft>
                  <a:spcPct val="0"/>
                </a:spcAft>
                <a:defRPr/>
              </a:pPr>
              <a:endParaRPr lang="ja-JP" altLang="en-US" sz="947">
                <a:solidFill>
                  <a:prstClr val="white"/>
                </a:solidFill>
              </a:endParaRPr>
            </a:p>
          </p:txBody>
        </p:sp>
        <p:sp>
          <p:nvSpPr>
            <p:cNvPr id="66" name="正方形/長方形 65"/>
            <p:cNvSpPr/>
            <p:nvPr/>
          </p:nvSpPr>
          <p:spPr>
            <a:xfrm>
              <a:off x="6919208" y="122691"/>
              <a:ext cx="2654572" cy="652996"/>
            </a:xfrm>
            <a:prstGeom prst="rect">
              <a:avLst/>
            </a:prstGeom>
            <a:grpFill/>
            <a:ln w="6350">
              <a:solidFill>
                <a:schemeClr val="bg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0000"/>
                </a:lnSpc>
                <a:spcBef>
                  <a:spcPct val="0"/>
                </a:spcBef>
                <a:spcAft>
                  <a:spcPct val="0"/>
                </a:spcAft>
                <a:defRPr/>
              </a:pPr>
              <a:r>
                <a:rPr lang="ja-JP" altLang="en-US" sz="1165" dirty="0">
                  <a:solidFill>
                    <a:prstClr val="black"/>
                  </a:solidFill>
                  <a:latin typeface="ＤＨＰ特太ゴシック体" panose="020B0500000000000000" pitchFamily="50" charset="-128"/>
                  <a:ea typeface="ＤＨＰ特太ゴシック体" panose="020B0500000000000000" pitchFamily="50" charset="-128"/>
                </a:rPr>
                <a:t>職員証としての利用</a:t>
              </a:r>
            </a:p>
          </p:txBody>
        </p:sp>
      </p:grpSp>
      <p:sp>
        <p:nvSpPr>
          <p:cNvPr id="70" name="正方形/長方形 69"/>
          <p:cNvSpPr/>
          <p:nvPr/>
        </p:nvSpPr>
        <p:spPr>
          <a:xfrm>
            <a:off x="478791" y="3128101"/>
            <a:ext cx="2007282" cy="1046048"/>
          </a:xfrm>
          <a:prstGeom prst="rect">
            <a:avLst/>
          </a:prstGeom>
          <a:solidFill>
            <a:schemeClr val="bg1"/>
          </a:solidFill>
          <a:ln>
            <a:noFill/>
          </a:ln>
        </p:spPr>
        <p:txBody>
          <a:bodyPr wrap="square">
            <a:spAutoFit/>
          </a:bodyPr>
          <a:lstStyle/>
          <a:p>
            <a:pPr marL="72649" indent="-72649" fontAlgn="base">
              <a:lnSpc>
                <a:spcPct val="80000"/>
              </a:lnSpc>
              <a:spcBef>
                <a:spcPct val="0"/>
              </a:spcBef>
              <a:spcAft>
                <a:spcPct val="0"/>
              </a:spcAft>
              <a:defRPr/>
            </a:pPr>
            <a:r>
              <a:rPr lang="ja-JP" altLang="en-US" sz="971" dirty="0">
                <a:solidFill>
                  <a:prstClr val="black"/>
                </a:solidFill>
                <a:latin typeface="ＭＳ Ｐゴシック" panose="020B0600070205080204" pitchFamily="50" charset="-128"/>
              </a:rPr>
              <a:t>➣　国家公務員（</a:t>
            </a:r>
            <a:r>
              <a:rPr lang="en-US" altLang="ja-JP" sz="971" dirty="0">
                <a:solidFill>
                  <a:prstClr val="black"/>
                </a:solidFill>
                <a:latin typeface="ＭＳ Ｐゴシック" panose="020B0600070205080204" pitchFamily="50" charset="-128"/>
              </a:rPr>
              <a:t>H28.4</a:t>
            </a:r>
            <a:r>
              <a:rPr lang="ja-JP" altLang="en-US" sz="971" dirty="0">
                <a:solidFill>
                  <a:prstClr val="black"/>
                </a:solidFill>
                <a:latin typeface="ＭＳ Ｐゴシック" panose="020B0600070205080204" pitchFamily="50" charset="-128"/>
              </a:rPr>
              <a:t>）、徳島県庁　</a:t>
            </a:r>
            <a:endParaRPr lang="en-US" altLang="ja-JP" sz="971" dirty="0">
              <a:solidFill>
                <a:prstClr val="black"/>
              </a:solidFill>
              <a:latin typeface="ＭＳ Ｐゴシック" panose="020B0600070205080204" pitchFamily="50" charset="-128"/>
            </a:endParaRPr>
          </a:p>
          <a:p>
            <a:pPr marL="72649" indent="-72649" fontAlgn="base">
              <a:lnSpc>
                <a:spcPct val="80000"/>
              </a:lnSpc>
              <a:spcBef>
                <a:spcPct val="0"/>
              </a:spcBef>
              <a:spcAft>
                <a:spcPct val="0"/>
              </a:spcAft>
              <a:defRPr/>
            </a:pPr>
            <a:r>
              <a:rPr lang="ja-JP" altLang="en-US" sz="971" dirty="0">
                <a:solidFill>
                  <a:prstClr val="black"/>
                </a:solidFill>
                <a:latin typeface="ＭＳ Ｐゴシック" panose="020B0600070205080204" pitchFamily="50" charset="-128"/>
              </a:rPr>
              <a:t>　（</a:t>
            </a:r>
            <a:r>
              <a:rPr lang="en-US" altLang="ja-JP" sz="971" dirty="0">
                <a:solidFill>
                  <a:prstClr val="black"/>
                </a:solidFill>
                <a:latin typeface="ＭＳ Ｐゴシック" panose="020B0600070205080204" pitchFamily="50" charset="-128"/>
              </a:rPr>
              <a:t>H29.6</a:t>
            </a:r>
            <a:r>
              <a:rPr lang="ja-JP" altLang="en-US" sz="971" dirty="0">
                <a:solidFill>
                  <a:prstClr val="black"/>
                </a:solidFill>
                <a:latin typeface="ＭＳ Ｐゴシック" panose="020B0600070205080204" pitchFamily="50" charset="-128"/>
              </a:rPr>
              <a:t>）での先行導入</a:t>
            </a:r>
            <a:endParaRPr lang="en-US" altLang="ja-JP" sz="971" dirty="0">
              <a:solidFill>
                <a:prstClr val="black"/>
              </a:solidFill>
              <a:latin typeface="ＭＳ Ｐゴシック" panose="020B0600070205080204" pitchFamily="50" charset="-128"/>
            </a:endParaRPr>
          </a:p>
          <a:p>
            <a:pPr marL="72649" indent="-72649" fontAlgn="base">
              <a:lnSpc>
                <a:spcPct val="80000"/>
              </a:lnSpc>
              <a:spcBef>
                <a:spcPct val="0"/>
              </a:spcBef>
              <a:spcAft>
                <a:spcPct val="0"/>
              </a:spcAft>
              <a:defRPr/>
            </a:pPr>
            <a:r>
              <a:rPr lang="ja-JP" altLang="en-US" sz="971" dirty="0">
                <a:solidFill>
                  <a:prstClr val="black"/>
                </a:solidFill>
                <a:latin typeface="ＭＳ Ｐゴシック" panose="020B0600070205080204" pitchFamily="50" charset="-128"/>
              </a:rPr>
              <a:t>➣　民間企業の社員証としての利用を働きかけ（</a:t>
            </a:r>
            <a:r>
              <a:rPr lang="en-US" altLang="ja-JP" sz="971" dirty="0">
                <a:solidFill>
                  <a:prstClr val="black"/>
                </a:solidFill>
                <a:latin typeface="ＭＳ Ｐゴシック" panose="020B0600070205080204" pitchFamily="50" charset="-128"/>
              </a:rPr>
              <a:t>H28.11</a:t>
            </a:r>
            <a:r>
              <a:rPr lang="ja-JP" altLang="en-US" sz="971" dirty="0">
                <a:solidFill>
                  <a:prstClr val="black"/>
                </a:solidFill>
                <a:latin typeface="ＭＳ Ｐゴシック" panose="020B0600070205080204" pitchFamily="50" charset="-128"/>
              </a:rPr>
              <a:t>～）</a:t>
            </a:r>
            <a:endParaRPr lang="en-US" altLang="ja-JP" sz="971" dirty="0">
              <a:solidFill>
                <a:prstClr val="black"/>
              </a:solidFill>
              <a:latin typeface="ＭＳ Ｐゴシック" panose="020B0600070205080204" pitchFamily="50" charset="-128"/>
            </a:endParaRPr>
          </a:p>
          <a:p>
            <a:pPr marL="72649" indent="-72649" fontAlgn="base">
              <a:lnSpc>
                <a:spcPct val="80000"/>
              </a:lnSpc>
              <a:spcBef>
                <a:spcPct val="0"/>
              </a:spcBef>
              <a:spcAft>
                <a:spcPct val="0"/>
              </a:spcAft>
              <a:defRPr/>
            </a:pPr>
            <a:r>
              <a:rPr lang="ja-JP" altLang="en-US" sz="971" dirty="0">
                <a:solidFill>
                  <a:prstClr val="black"/>
                </a:solidFill>
                <a:latin typeface="ＭＳ Ｐゴシック" panose="020B0600070205080204" pitchFamily="50" charset="-128"/>
              </a:rPr>
              <a:t>　</a:t>
            </a:r>
            <a:r>
              <a:rPr lang="en-US" altLang="ja-JP" sz="971" dirty="0">
                <a:solidFill>
                  <a:prstClr val="black"/>
                </a:solidFill>
                <a:latin typeface="ＭＳ Ｐゴシック" panose="020B0600070205080204" pitchFamily="50" charset="-128"/>
              </a:rPr>
              <a:t>(H31.1</a:t>
            </a:r>
            <a:r>
              <a:rPr lang="ja-JP" altLang="en-US" sz="971" dirty="0">
                <a:solidFill>
                  <a:prstClr val="black"/>
                </a:solidFill>
                <a:latin typeface="ＭＳ Ｐゴシック" panose="020B0600070205080204" pitchFamily="50" charset="-128"/>
              </a:rPr>
              <a:t>～</a:t>
            </a:r>
            <a:r>
              <a:rPr lang="en-US" altLang="ja-JP" sz="971" dirty="0">
                <a:solidFill>
                  <a:prstClr val="black"/>
                </a:solidFill>
                <a:latin typeface="ＭＳ Ｐゴシック" panose="020B0600070205080204" pitchFamily="50" charset="-128"/>
              </a:rPr>
              <a:t>TKC,NEC</a:t>
            </a:r>
            <a:r>
              <a:rPr lang="ja-JP" altLang="en-US" sz="971" dirty="0">
                <a:solidFill>
                  <a:prstClr val="black"/>
                </a:solidFill>
                <a:latin typeface="ＭＳ Ｐゴシック" panose="020B0600070205080204" pitchFamily="50" charset="-128"/>
              </a:rPr>
              <a:t>に続き</a:t>
            </a:r>
            <a:r>
              <a:rPr lang="en-US" altLang="ja-JP" sz="971" dirty="0" err="1">
                <a:solidFill>
                  <a:prstClr val="black"/>
                </a:solidFill>
                <a:latin typeface="ＭＳ Ｐゴシック" panose="020B0600070205080204" pitchFamily="50" charset="-128"/>
              </a:rPr>
              <a:t>NTTCom</a:t>
            </a:r>
            <a:r>
              <a:rPr lang="ja-JP" altLang="en-US" sz="971" dirty="0">
                <a:solidFill>
                  <a:prstClr val="black"/>
                </a:solidFill>
                <a:latin typeface="ＭＳ Ｐゴシック" panose="020B0600070205080204" pitchFamily="50" charset="-128"/>
              </a:rPr>
              <a:t>が活用開始</a:t>
            </a:r>
            <a:r>
              <a:rPr lang="en-US" altLang="ja-JP" sz="971" dirty="0">
                <a:solidFill>
                  <a:prstClr val="black"/>
                </a:solidFill>
                <a:latin typeface="ＭＳ Ｐゴシック" panose="020B0600070205080204" pitchFamily="50" charset="-128"/>
              </a:rPr>
              <a:t>) </a:t>
            </a:r>
          </a:p>
          <a:p>
            <a:pPr marL="72649" indent="-72649" fontAlgn="base">
              <a:lnSpc>
                <a:spcPct val="80000"/>
              </a:lnSpc>
              <a:spcBef>
                <a:spcPct val="0"/>
              </a:spcBef>
              <a:spcAft>
                <a:spcPct val="0"/>
              </a:spcAft>
              <a:defRPr/>
            </a:pPr>
            <a:r>
              <a:rPr lang="en-US" altLang="ja-JP" sz="971" dirty="0">
                <a:solidFill>
                  <a:prstClr val="black"/>
                </a:solidFill>
                <a:latin typeface="ＭＳ Ｐゴシック" panose="020B0600070205080204" pitchFamily="50" charset="-128"/>
              </a:rPr>
              <a:t> </a:t>
            </a:r>
            <a:r>
              <a:rPr lang="ja-JP" altLang="en-US" sz="971" dirty="0">
                <a:solidFill>
                  <a:prstClr val="black"/>
                </a:solidFill>
                <a:latin typeface="ＭＳ Ｐゴシック" panose="020B0600070205080204" pitchFamily="50" charset="-128"/>
              </a:rPr>
              <a:t>　</a:t>
            </a:r>
            <a:r>
              <a:rPr lang="ja-JP" altLang="en-US" sz="971" b="1" dirty="0">
                <a:solidFill>
                  <a:prstClr val="black"/>
                </a:solidFill>
                <a:latin typeface="ＭＳ Ｐゴシック" panose="020B0600070205080204" pitchFamily="50" charset="-128"/>
              </a:rPr>
              <a:t>⇒ 官民問わず利用を更に拡大</a:t>
            </a:r>
            <a:endParaRPr lang="en-US" altLang="ja-JP" sz="971" b="1" dirty="0">
              <a:solidFill>
                <a:prstClr val="black"/>
              </a:solidFill>
              <a:latin typeface="ＭＳ Ｐゴシック" panose="020B0600070205080204" pitchFamily="50" charset="-128"/>
            </a:endParaRPr>
          </a:p>
          <a:p>
            <a:pPr marL="72649" indent="-72649" fontAlgn="base">
              <a:lnSpc>
                <a:spcPct val="80000"/>
              </a:lnSpc>
              <a:spcBef>
                <a:spcPct val="0"/>
              </a:spcBef>
              <a:spcAft>
                <a:spcPct val="0"/>
              </a:spcAft>
              <a:defRPr/>
            </a:pPr>
            <a:endParaRPr lang="en-US" altLang="ja-JP" sz="971" b="1" dirty="0">
              <a:solidFill>
                <a:prstClr val="black"/>
              </a:solidFill>
              <a:latin typeface="ＭＳ Ｐゴシック" panose="020B0600070205080204" pitchFamily="50"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3332" y="2828645"/>
            <a:ext cx="266350" cy="284682"/>
          </a:xfrm>
          <a:prstGeom prst="rect">
            <a:avLst/>
          </a:prstGeom>
          <a:solidFill>
            <a:schemeClr val="bg1"/>
          </a:solidFill>
        </p:spPr>
      </p:pic>
      <p:sp>
        <p:nvSpPr>
          <p:cNvPr id="110" name="正方形/長方形 109"/>
          <p:cNvSpPr/>
          <p:nvPr/>
        </p:nvSpPr>
        <p:spPr>
          <a:xfrm>
            <a:off x="2854577" y="3102657"/>
            <a:ext cx="1866570" cy="1075936"/>
          </a:xfrm>
          <a:prstGeom prst="rect">
            <a:avLst/>
          </a:prstGeom>
          <a:solidFill>
            <a:schemeClr val="bg1"/>
          </a:solidFill>
          <a:ln>
            <a:noFill/>
          </a:ln>
        </p:spPr>
        <p:txBody>
          <a:bodyPr wrap="square">
            <a:spAutoFit/>
          </a:bodyPr>
          <a:lstStyle/>
          <a:p>
            <a:pPr defTabSz="1242798" fontAlgn="base">
              <a:lnSpc>
                <a:spcPct val="80000"/>
              </a:lnSpc>
              <a:spcBef>
                <a:spcPct val="20000"/>
              </a:spcBef>
              <a:spcAft>
                <a:spcPct val="0"/>
              </a:spcAft>
              <a:defRPr/>
            </a:pPr>
            <a:r>
              <a:rPr lang="ja-JP" altLang="en-US" sz="971" dirty="0">
                <a:solidFill>
                  <a:prstClr val="black"/>
                </a:solidFill>
                <a:latin typeface="ＭＳ Ｐゴシック" panose="020B0600070205080204" pitchFamily="50" charset="-128"/>
              </a:rPr>
              <a:t>➣　</a:t>
            </a:r>
            <a:r>
              <a:rPr lang="ja-JP" altLang="en-US" sz="971" dirty="0">
                <a:solidFill>
                  <a:prstClr val="black"/>
                </a:solidFill>
                <a:latin typeface="ＭＳ Ｐゴシック" panose="020B0600070205080204" pitchFamily="50" charset="-128"/>
                <a:cs typeface="Meiryo UI" panose="020B0604030504040204" pitchFamily="50" charset="-128"/>
              </a:rPr>
              <a:t>子育て関連手続の申請・届出などをワンストップ化し、プッシュ型お知らせサービスを提供</a:t>
            </a:r>
            <a:r>
              <a:rPr lang="ja-JP" altLang="en-US" sz="971" dirty="0">
                <a:solidFill>
                  <a:prstClr val="black"/>
                </a:solidFill>
                <a:latin typeface="ＭＳ Ｐゴシック" panose="020B0600070205080204" pitchFamily="50" charset="-128"/>
              </a:rPr>
              <a:t>（</a:t>
            </a:r>
            <a:r>
              <a:rPr lang="en-US" altLang="ja-JP" sz="971" dirty="0">
                <a:solidFill>
                  <a:prstClr val="black"/>
                </a:solidFill>
                <a:latin typeface="ＭＳ Ｐゴシック" panose="020B0600070205080204" pitchFamily="50" charset="-128"/>
              </a:rPr>
              <a:t>H29.11</a:t>
            </a:r>
            <a:r>
              <a:rPr lang="ja-JP" altLang="en-US" sz="971" dirty="0">
                <a:solidFill>
                  <a:prstClr val="black"/>
                </a:solidFill>
                <a:latin typeface="ＭＳ Ｐゴシック" panose="020B0600070205080204" pitchFamily="50" charset="-128"/>
              </a:rPr>
              <a:t>～）</a:t>
            </a:r>
            <a:endParaRPr lang="en-US" altLang="ja-JP" sz="971" dirty="0">
              <a:solidFill>
                <a:prstClr val="black"/>
              </a:solidFill>
              <a:latin typeface="ＭＳ Ｐゴシック" panose="020B0600070205080204" pitchFamily="50" charset="-128"/>
            </a:endParaRPr>
          </a:p>
          <a:p>
            <a:pPr defTabSz="1242798" fontAlgn="base">
              <a:lnSpc>
                <a:spcPct val="80000"/>
              </a:lnSpc>
              <a:spcBef>
                <a:spcPct val="20000"/>
              </a:spcBef>
              <a:spcAft>
                <a:spcPct val="0"/>
              </a:spcAft>
              <a:defRPr/>
            </a:pPr>
            <a:endParaRPr lang="en-US" altLang="ja-JP" sz="680" dirty="0">
              <a:solidFill>
                <a:prstClr val="black"/>
              </a:solidFill>
              <a:latin typeface="ＭＳ Ｐゴシック" panose="020B0600070205080204" pitchFamily="50" charset="-128"/>
            </a:endParaRPr>
          </a:p>
          <a:p>
            <a:pPr defTabSz="1242798" fontAlgn="base">
              <a:lnSpc>
                <a:spcPct val="80000"/>
              </a:lnSpc>
              <a:spcBef>
                <a:spcPct val="20000"/>
              </a:spcBef>
              <a:spcAft>
                <a:spcPct val="0"/>
              </a:spcAft>
              <a:defRPr/>
            </a:pPr>
            <a:r>
              <a:rPr lang="ja-JP" altLang="en-US" sz="971" dirty="0">
                <a:solidFill>
                  <a:prstClr val="black"/>
                </a:solidFill>
                <a:latin typeface="ＭＳ Ｐゴシック" panose="020B0600070205080204" pitchFamily="50" charset="-128"/>
              </a:rPr>
              <a:t>　</a:t>
            </a:r>
            <a:r>
              <a:rPr lang="ja-JP" altLang="en-US" sz="971" b="1" dirty="0">
                <a:solidFill>
                  <a:prstClr val="black"/>
                </a:solidFill>
                <a:latin typeface="ＭＳ Ｐゴシック" panose="020B0600070205080204" pitchFamily="50" charset="-128"/>
              </a:rPr>
              <a:t>⇒ 対象手続を更に拡大</a:t>
            </a:r>
            <a:endParaRPr lang="en-US" altLang="ja-JP" sz="971" b="1" dirty="0">
              <a:solidFill>
                <a:prstClr val="black"/>
              </a:solidFill>
              <a:latin typeface="ＭＳ Ｐゴシック" panose="020B0600070205080204" pitchFamily="50" charset="-128"/>
            </a:endParaRPr>
          </a:p>
          <a:p>
            <a:pPr defTabSz="1242798" fontAlgn="base">
              <a:lnSpc>
                <a:spcPct val="80000"/>
              </a:lnSpc>
              <a:spcBef>
                <a:spcPct val="20000"/>
              </a:spcBef>
              <a:spcAft>
                <a:spcPct val="0"/>
              </a:spcAft>
              <a:defRPr/>
            </a:pPr>
            <a:r>
              <a:rPr lang="ja-JP" altLang="en-US" sz="971" dirty="0">
                <a:solidFill>
                  <a:prstClr val="black"/>
                </a:solidFill>
                <a:latin typeface="ＤＦ特太ゴシック体" panose="020B0509000000000000" pitchFamily="49" charset="-128"/>
                <a:ea typeface="ＤＦ特太ゴシック体" panose="020B0509000000000000" pitchFamily="49" charset="-128"/>
              </a:rPr>
              <a:t>　</a:t>
            </a:r>
            <a:endParaRPr lang="en-US" altLang="ja-JP" sz="971" dirty="0">
              <a:solidFill>
                <a:prstClr val="black"/>
              </a:solidFill>
              <a:latin typeface="ＤＦ特太ゴシック体" panose="020B0509000000000000" pitchFamily="49" charset="-128"/>
              <a:ea typeface="ＤＦ特太ゴシック体" panose="020B0509000000000000" pitchFamily="49" charset="-128"/>
            </a:endParaRPr>
          </a:p>
          <a:p>
            <a:pPr defTabSz="1242798" fontAlgn="base">
              <a:lnSpc>
                <a:spcPct val="80000"/>
              </a:lnSpc>
              <a:spcBef>
                <a:spcPct val="20000"/>
              </a:spcBef>
              <a:spcAft>
                <a:spcPct val="0"/>
              </a:spcAft>
              <a:defRPr/>
            </a:pPr>
            <a:endParaRPr lang="en-US" altLang="ja-JP" sz="680" dirty="0">
              <a:solidFill>
                <a:prstClr val="black"/>
              </a:solidFill>
              <a:latin typeface="ＭＳ Ｐゴシック" panose="020B0600070205080204" pitchFamily="50" charset="-128"/>
            </a:endParaRPr>
          </a:p>
        </p:txBody>
      </p:sp>
      <p:sp>
        <p:nvSpPr>
          <p:cNvPr id="69" name="正方形/長方形 68"/>
          <p:cNvSpPr/>
          <p:nvPr/>
        </p:nvSpPr>
        <p:spPr>
          <a:xfrm>
            <a:off x="2852417" y="4703710"/>
            <a:ext cx="1911110" cy="806952"/>
          </a:xfrm>
          <a:prstGeom prst="rect">
            <a:avLst/>
          </a:prstGeom>
          <a:solidFill>
            <a:schemeClr val="bg1"/>
          </a:solidFill>
          <a:ln>
            <a:noFill/>
          </a:ln>
        </p:spPr>
        <p:txBody>
          <a:bodyPr wrap="square">
            <a:spAutoFit/>
          </a:bodyPr>
          <a:lstStyle/>
          <a:p>
            <a:pPr marL="72649" indent="-72649" fontAlgn="base">
              <a:lnSpc>
                <a:spcPct val="80000"/>
              </a:lnSpc>
              <a:spcBef>
                <a:spcPct val="0"/>
              </a:spcBef>
              <a:spcAft>
                <a:spcPct val="0"/>
              </a:spcAft>
              <a:defRPr/>
            </a:pPr>
            <a:r>
              <a:rPr lang="ja-JP" altLang="en-US" sz="971" dirty="0">
                <a:solidFill>
                  <a:prstClr val="black"/>
                </a:solidFill>
                <a:latin typeface="ＭＳ Ｐゴシック" panose="020B0600070205080204" pitchFamily="50" charset="-128"/>
              </a:rPr>
              <a:t>➣　マイナンバーカードを図書館等で利用可能にし、各種ポイントを自治体ポイントに変換、商店街等でも利用可能に（</a:t>
            </a:r>
            <a:r>
              <a:rPr lang="en-US" altLang="ja-JP" sz="971" dirty="0">
                <a:solidFill>
                  <a:prstClr val="black"/>
                </a:solidFill>
                <a:latin typeface="ＭＳ Ｐゴシック" panose="020B0600070205080204" pitchFamily="50" charset="-128"/>
              </a:rPr>
              <a:t>H29.9</a:t>
            </a:r>
            <a:r>
              <a:rPr lang="ja-JP" altLang="en-US" sz="971" dirty="0">
                <a:solidFill>
                  <a:prstClr val="black"/>
                </a:solidFill>
                <a:latin typeface="ＭＳ Ｐゴシック" panose="020B0600070205080204" pitchFamily="50" charset="-128"/>
              </a:rPr>
              <a:t>～）</a:t>
            </a:r>
            <a:endParaRPr lang="en-US" altLang="ja-JP" sz="486" dirty="0">
              <a:solidFill>
                <a:prstClr val="black"/>
              </a:solidFill>
              <a:latin typeface="ＭＳ Ｐゴシック" panose="020B0600070205080204" pitchFamily="50" charset="-128"/>
            </a:endParaRPr>
          </a:p>
          <a:p>
            <a:pPr marL="72649" indent="-72649" fontAlgn="base">
              <a:lnSpc>
                <a:spcPct val="80000"/>
              </a:lnSpc>
              <a:spcBef>
                <a:spcPct val="0"/>
              </a:spcBef>
              <a:spcAft>
                <a:spcPct val="0"/>
              </a:spcAft>
              <a:defRPr/>
            </a:pPr>
            <a:r>
              <a:rPr lang="ja-JP" altLang="en-US" sz="680" b="1" dirty="0">
                <a:solidFill>
                  <a:prstClr val="black"/>
                </a:solidFill>
                <a:latin typeface="ＭＳ Ｐゴシック" panose="020B0600070205080204" pitchFamily="50" charset="-128"/>
              </a:rPr>
              <a:t>　</a:t>
            </a:r>
            <a:r>
              <a:rPr lang="ja-JP" altLang="en-US" sz="971" b="1" dirty="0">
                <a:solidFill>
                  <a:prstClr val="black"/>
                </a:solidFill>
                <a:latin typeface="ＭＳ Ｐゴシック" panose="020B0600070205080204" pitchFamily="50" charset="-128"/>
              </a:rPr>
              <a:t>⇒ 多機能化を更に充実・</a:t>
            </a:r>
            <a:endParaRPr lang="en-US" altLang="ja-JP" sz="971" b="1" dirty="0">
              <a:solidFill>
                <a:prstClr val="black"/>
              </a:solidFill>
              <a:latin typeface="ＭＳ Ｐゴシック" panose="020B0600070205080204" pitchFamily="50" charset="-128"/>
            </a:endParaRPr>
          </a:p>
          <a:p>
            <a:pPr marL="72649" indent="-72649" fontAlgn="base">
              <a:lnSpc>
                <a:spcPct val="80000"/>
              </a:lnSpc>
              <a:spcBef>
                <a:spcPct val="0"/>
              </a:spcBef>
              <a:spcAft>
                <a:spcPct val="0"/>
              </a:spcAft>
              <a:defRPr/>
            </a:pPr>
            <a:r>
              <a:rPr lang="ja-JP" altLang="en-US" sz="971" b="1" dirty="0">
                <a:solidFill>
                  <a:prstClr val="black"/>
                </a:solidFill>
                <a:latin typeface="ＭＳ Ｐゴシック" panose="020B0600070205080204" pitchFamily="50" charset="-128"/>
              </a:rPr>
              <a:t>　　　反動減対策にも活用</a:t>
            </a:r>
            <a:endParaRPr lang="en-US" altLang="ja-JP" sz="971" b="1" dirty="0">
              <a:solidFill>
                <a:prstClr val="black"/>
              </a:solidFill>
              <a:latin typeface="ＭＳ Ｐゴシック" panose="020B0600070205080204" pitchFamily="50" charset="-128"/>
            </a:endParaRPr>
          </a:p>
        </p:txBody>
      </p:sp>
      <p:pic>
        <p:nvPicPr>
          <p:cNvPr id="80" name="図 7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1176" y="2846513"/>
            <a:ext cx="272091" cy="279618"/>
          </a:xfrm>
          <a:prstGeom prst="rect">
            <a:avLst/>
          </a:prstGeom>
          <a:ln w="3175">
            <a:solidFill>
              <a:schemeClr val="tx1"/>
            </a:solidFill>
          </a:ln>
        </p:spPr>
      </p:pic>
      <p:sp>
        <p:nvSpPr>
          <p:cNvPr id="101" name="テキスト ボックス 100"/>
          <p:cNvSpPr txBox="1"/>
          <p:nvPr/>
        </p:nvSpPr>
        <p:spPr>
          <a:xfrm>
            <a:off x="226657" y="822449"/>
            <a:ext cx="300082" cy="259751"/>
          </a:xfrm>
          <a:prstGeom prst="rect">
            <a:avLst/>
          </a:prstGeom>
          <a:noFill/>
        </p:spPr>
        <p:txBody>
          <a:bodyPr wrap="none" rtlCol="0">
            <a:spAutoFit/>
          </a:bodyPr>
          <a:lstStyle/>
          <a:p>
            <a:pPr fontAlgn="base">
              <a:lnSpc>
                <a:spcPct val="80000"/>
              </a:lnSpc>
              <a:spcBef>
                <a:spcPct val="20000"/>
              </a:spcBef>
              <a:spcAft>
                <a:spcPct val="0"/>
              </a:spcAft>
              <a:defRPr/>
            </a:pPr>
            <a:r>
              <a:rPr lang="ja-JP" altLang="en-US" sz="1360" dirty="0">
                <a:solidFill>
                  <a:prstClr val="black"/>
                </a:solidFill>
                <a:latin typeface="ＭＳ Ｐゴシック" panose="020B0600070205080204" pitchFamily="50" charset="-128"/>
              </a:rPr>
              <a:t>　</a:t>
            </a:r>
            <a:endParaRPr lang="ja-JP" altLang="en-US" sz="1699" dirty="0">
              <a:solidFill>
                <a:prstClr val="black"/>
              </a:solidFill>
              <a:latin typeface="ＭＳ Ｐゴシック" panose="020B0600070205080204" pitchFamily="50" charset="-128"/>
            </a:endParaRPr>
          </a:p>
        </p:txBody>
      </p:sp>
      <p:sp>
        <p:nvSpPr>
          <p:cNvPr id="103" name="テキスト ボックス 102"/>
          <p:cNvSpPr txBox="1"/>
          <p:nvPr/>
        </p:nvSpPr>
        <p:spPr>
          <a:xfrm>
            <a:off x="1194469" y="6262291"/>
            <a:ext cx="8022308" cy="307520"/>
          </a:xfrm>
          <a:prstGeom prst="rect">
            <a:avLst/>
          </a:prstGeom>
          <a:noFill/>
        </p:spPr>
        <p:txBody>
          <a:bodyPr wrap="square" rtlCol="0">
            <a:spAutoFit/>
          </a:bodyPr>
          <a:lstStyle/>
          <a:p>
            <a:pPr fontAlgn="base">
              <a:lnSpc>
                <a:spcPct val="80000"/>
              </a:lnSpc>
              <a:spcBef>
                <a:spcPct val="20000"/>
              </a:spcBef>
              <a:spcAft>
                <a:spcPct val="0"/>
              </a:spcAft>
              <a:defRPr/>
            </a:pPr>
            <a:r>
              <a:rPr lang="ja-JP" altLang="en-US" sz="1748" dirty="0">
                <a:solidFill>
                  <a:prstClr val="black"/>
                </a:solidFill>
                <a:latin typeface="ＭＳ Ｐゴシック" panose="020B0600070205080204" pitchFamily="50" charset="-128"/>
              </a:rPr>
              <a:t>　</a:t>
            </a:r>
            <a:r>
              <a:rPr lang="ja-JP" altLang="en-US" sz="1748" dirty="0">
                <a:solidFill>
                  <a:prstClr val="black"/>
                </a:solidFill>
                <a:latin typeface="ＤＦ特太ゴシック体" panose="020B0509000000000000" pitchFamily="49" charset="-128"/>
                <a:ea typeface="ＤＦ特太ゴシック体" panose="020B0509000000000000" pitchFamily="49" charset="-128"/>
              </a:rPr>
              <a:t>利活用シーンを更に拡大し、マイナンバーカード１枚で様々なことが可能に</a:t>
            </a:r>
            <a:endParaRPr lang="ja-JP" altLang="en-US" sz="1942" dirty="0">
              <a:solidFill>
                <a:prstClr val="black"/>
              </a:solidFill>
              <a:latin typeface="ＭＳ Ｐゴシック" panose="020B0600070205080204" pitchFamily="50" charset="-128"/>
            </a:endParaRPr>
          </a:p>
        </p:txBody>
      </p:sp>
      <p:pic>
        <p:nvPicPr>
          <p:cNvPr id="136" name="図 1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5325" y="1391531"/>
            <a:ext cx="290480" cy="280731"/>
          </a:xfrm>
          <a:prstGeom prst="rect">
            <a:avLst/>
          </a:prstGeom>
          <a:solidFill>
            <a:schemeClr val="bg1"/>
          </a:solidFill>
        </p:spPr>
      </p:pic>
      <p:sp>
        <p:nvSpPr>
          <p:cNvPr id="108" name="正方形/長方形 107"/>
          <p:cNvSpPr/>
          <p:nvPr/>
        </p:nvSpPr>
        <p:spPr>
          <a:xfrm>
            <a:off x="5145157" y="1168418"/>
            <a:ext cx="4644485" cy="4498164"/>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0000"/>
              </a:lnSpc>
              <a:spcBef>
                <a:spcPct val="20000"/>
              </a:spcBef>
              <a:spcAft>
                <a:spcPct val="0"/>
              </a:spcAft>
              <a:defRPr/>
            </a:pPr>
            <a:endParaRPr lang="ja-JP" altLang="en-US" sz="1360">
              <a:solidFill>
                <a:prstClr val="white"/>
              </a:solidFill>
            </a:endParaRPr>
          </a:p>
        </p:txBody>
      </p:sp>
      <p:sp>
        <p:nvSpPr>
          <p:cNvPr id="109" name="角丸四角形 108"/>
          <p:cNvSpPr/>
          <p:nvPr/>
        </p:nvSpPr>
        <p:spPr>
          <a:xfrm>
            <a:off x="5807567" y="877019"/>
            <a:ext cx="3393254" cy="337159"/>
          </a:xfrm>
          <a:prstGeom prst="roundRect">
            <a:avLst/>
          </a:prstGeom>
          <a:solidFill>
            <a:srgbClr val="0070C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fontAlgn="base">
              <a:lnSpc>
                <a:spcPct val="80000"/>
              </a:lnSpc>
              <a:spcBef>
                <a:spcPct val="20000"/>
              </a:spcBef>
              <a:spcAft>
                <a:spcPct val="0"/>
              </a:spcAft>
              <a:defRPr/>
            </a:pPr>
            <a:r>
              <a:rPr lang="ja-JP" altLang="en-US" sz="1554" dirty="0">
                <a:solidFill>
                  <a:prstClr val="white"/>
                </a:solidFill>
                <a:latin typeface="HGP創英角ｺﾞｼｯｸUB" panose="020B0900000000000000" pitchFamily="50" charset="-128"/>
                <a:ea typeface="HGP創英角ｺﾞｼｯｸUB" panose="020B0900000000000000" pitchFamily="50" charset="-128"/>
              </a:rPr>
              <a:t>新たな利活用シーンが次々と</a:t>
            </a:r>
            <a:endParaRPr lang="en-US" altLang="ja-JP" sz="1554" dirty="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112" name="正方形/長方形 111"/>
          <p:cNvSpPr/>
          <p:nvPr/>
        </p:nvSpPr>
        <p:spPr>
          <a:xfrm>
            <a:off x="310081" y="1168418"/>
            <a:ext cx="4634003" cy="4498164"/>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0000"/>
              </a:lnSpc>
              <a:spcBef>
                <a:spcPct val="20000"/>
              </a:spcBef>
              <a:spcAft>
                <a:spcPct val="0"/>
              </a:spcAft>
              <a:defRPr/>
            </a:pPr>
            <a:endParaRPr lang="ja-JP" altLang="en-US" sz="1360">
              <a:solidFill>
                <a:prstClr val="white"/>
              </a:solidFill>
            </a:endParaRPr>
          </a:p>
        </p:txBody>
      </p:sp>
      <p:sp>
        <p:nvSpPr>
          <p:cNvPr id="117" name="角丸四角形 116"/>
          <p:cNvSpPr/>
          <p:nvPr/>
        </p:nvSpPr>
        <p:spPr>
          <a:xfrm>
            <a:off x="940016" y="877019"/>
            <a:ext cx="3384429" cy="337159"/>
          </a:xfrm>
          <a:prstGeom prst="roundRect">
            <a:avLst/>
          </a:prstGeom>
          <a:solidFill>
            <a:srgbClr val="00B05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fontAlgn="base">
              <a:lnSpc>
                <a:spcPct val="80000"/>
              </a:lnSpc>
              <a:spcBef>
                <a:spcPct val="20000"/>
              </a:spcBef>
              <a:spcAft>
                <a:spcPct val="0"/>
              </a:spcAft>
              <a:defRPr/>
            </a:pPr>
            <a:r>
              <a:rPr lang="ja-JP" altLang="en-US" sz="1554" dirty="0">
                <a:solidFill>
                  <a:prstClr val="white"/>
                </a:solidFill>
                <a:latin typeface="HGP創英角ｺﾞｼｯｸUB" panose="020B0900000000000000" pitchFamily="50" charset="-128"/>
                <a:ea typeface="HGP創英角ｺﾞｼｯｸUB" panose="020B0900000000000000" pitchFamily="50" charset="-128"/>
              </a:rPr>
              <a:t>これまでの利活用シーンを更に拡大</a:t>
            </a:r>
            <a:endParaRPr lang="en-US" altLang="ja-JP" sz="1554" dirty="0">
              <a:solidFill>
                <a:prstClr val="white"/>
              </a:solidFill>
              <a:latin typeface="HGP創英角ｺﾞｼｯｸUB" panose="020B0900000000000000" pitchFamily="50" charset="-128"/>
              <a:ea typeface="HGP創英角ｺﾞｼｯｸUB" panose="020B0900000000000000" pitchFamily="50" charset="-128"/>
            </a:endParaRPr>
          </a:p>
        </p:txBody>
      </p:sp>
      <p:grpSp>
        <p:nvGrpSpPr>
          <p:cNvPr id="118" name="グループ化 117"/>
          <p:cNvGrpSpPr/>
          <p:nvPr/>
        </p:nvGrpSpPr>
        <p:grpSpPr>
          <a:xfrm>
            <a:off x="478726" y="4407943"/>
            <a:ext cx="2026536" cy="1111398"/>
            <a:chOff x="6800135" y="104555"/>
            <a:chExt cx="3232216" cy="3277797"/>
          </a:xfrm>
          <a:solidFill>
            <a:srgbClr val="CCFF99"/>
          </a:solidFill>
        </p:grpSpPr>
        <p:sp>
          <p:nvSpPr>
            <p:cNvPr id="123" name="正方形/長方形 122"/>
            <p:cNvSpPr/>
            <p:nvPr/>
          </p:nvSpPr>
          <p:spPr>
            <a:xfrm>
              <a:off x="6800135" y="689529"/>
              <a:ext cx="3232216" cy="2692823"/>
            </a:xfrm>
            <a:prstGeom prst="rect">
              <a:avLst/>
            </a:prstGeom>
            <a:grp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0000"/>
                </a:lnSpc>
                <a:spcBef>
                  <a:spcPct val="0"/>
                </a:spcBef>
                <a:spcAft>
                  <a:spcPct val="0"/>
                </a:spcAft>
                <a:defRPr/>
              </a:pPr>
              <a:endParaRPr lang="ja-JP" altLang="en-US" sz="947">
                <a:solidFill>
                  <a:prstClr val="white"/>
                </a:solidFill>
              </a:endParaRPr>
            </a:p>
          </p:txBody>
        </p:sp>
        <p:sp>
          <p:nvSpPr>
            <p:cNvPr id="124" name="正方形/長方形 123"/>
            <p:cNvSpPr/>
            <p:nvPr/>
          </p:nvSpPr>
          <p:spPr>
            <a:xfrm>
              <a:off x="7108671" y="104555"/>
              <a:ext cx="2627608" cy="814498"/>
            </a:xfrm>
            <a:prstGeom prst="rect">
              <a:avLst/>
            </a:prstGeom>
            <a:grpFill/>
            <a:ln w="12700">
              <a:solidFill>
                <a:srgbClr val="CCFF99"/>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0000"/>
                </a:lnSpc>
                <a:spcBef>
                  <a:spcPct val="0"/>
                </a:spcBef>
                <a:spcAft>
                  <a:spcPct val="0"/>
                </a:spcAft>
                <a:defRPr/>
              </a:pPr>
              <a:r>
                <a:rPr lang="ja-JP" altLang="en-US" sz="1165" dirty="0">
                  <a:solidFill>
                    <a:prstClr val="black"/>
                  </a:solidFill>
                  <a:latin typeface="ＤＨＰ特太ゴシック体" panose="020B0500000000000000" pitchFamily="50" charset="-128"/>
                  <a:ea typeface="ＤＨＰ特太ゴシック体" panose="020B0500000000000000" pitchFamily="50" charset="-128"/>
                </a:rPr>
                <a:t>オンライン契約</a:t>
              </a:r>
            </a:p>
          </p:txBody>
        </p:sp>
        <p:sp>
          <p:nvSpPr>
            <p:cNvPr id="125" name="正方形/長方形 124"/>
            <p:cNvSpPr/>
            <p:nvPr/>
          </p:nvSpPr>
          <p:spPr>
            <a:xfrm>
              <a:off x="6871264" y="1182461"/>
              <a:ext cx="3096431" cy="20526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0000"/>
                </a:lnSpc>
                <a:spcBef>
                  <a:spcPct val="0"/>
                </a:spcBef>
                <a:spcAft>
                  <a:spcPct val="0"/>
                </a:spcAft>
                <a:defRPr/>
              </a:pPr>
              <a:endParaRPr lang="ja-JP" altLang="en-US" sz="947">
                <a:solidFill>
                  <a:prstClr val="white"/>
                </a:solidFill>
              </a:endParaRPr>
            </a:p>
          </p:txBody>
        </p:sp>
      </p:grpSp>
      <p:sp>
        <p:nvSpPr>
          <p:cNvPr id="126" name="正方形/長方形 125"/>
          <p:cNvSpPr/>
          <p:nvPr/>
        </p:nvSpPr>
        <p:spPr>
          <a:xfrm>
            <a:off x="542242" y="4756611"/>
            <a:ext cx="1866570" cy="732234"/>
          </a:xfrm>
          <a:prstGeom prst="rect">
            <a:avLst/>
          </a:prstGeom>
          <a:solidFill>
            <a:schemeClr val="bg1"/>
          </a:solidFill>
          <a:ln>
            <a:noFill/>
          </a:ln>
        </p:spPr>
        <p:txBody>
          <a:bodyPr wrap="square">
            <a:spAutoFit/>
          </a:bodyPr>
          <a:lstStyle/>
          <a:p>
            <a:pPr fontAlgn="base">
              <a:lnSpc>
                <a:spcPct val="80000"/>
              </a:lnSpc>
              <a:spcBef>
                <a:spcPct val="20000"/>
              </a:spcBef>
              <a:spcAft>
                <a:spcPct val="0"/>
              </a:spcAft>
              <a:defRPr/>
            </a:pPr>
            <a:r>
              <a:rPr lang="ja-JP" altLang="en-US" sz="971" dirty="0">
                <a:solidFill>
                  <a:prstClr val="black"/>
                </a:solidFill>
                <a:latin typeface="ＭＳ Ｐゴシック" panose="020B0600070205080204" pitchFamily="50" charset="-128"/>
              </a:rPr>
              <a:t>➣</a:t>
            </a:r>
            <a:r>
              <a:rPr lang="ja-JP" altLang="en-US" sz="971" dirty="0">
                <a:solidFill>
                  <a:prstClr val="black"/>
                </a:solidFill>
                <a:latin typeface="Arial" charset="0"/>
              </a:rPr>
              <a:t>　住宅ローンや、不動産取引などのオンライン契約での利用</a:t>
            </a:r>
            <a:r>
              <a:rPr lang="ja-JP" altLang="en-US" sz="971" dirty="0">
                <a:solidFill>
                  <a:prstClr val="black"/>
                </a:solidFill>
                <a:latin typeface="ＭＳ Ｐゴシック" panose="020B0600070205080204" pitchFamily="50" charset="-128"/>
              </a:rPr>
              <a:t>（</a:t>
            </a:r>
            <a:r>
              <a:rPr lang="en-US" altLang="ja-JP" sz="971" dirty="0">
                <a:solidFill>
                  <a:prstClr val="black"/>
                </a:solidFill>
                <a:latin typeface="ＭＳ Ｐゴシック" panose="020B0600070205080204" pitchFamily="50" charset="-128"/>
              </a:rPr>
              <a:t>H29.4</a:t>
            </a:r>
            <a:r>
              <a:rPr lang="ja-JP" altLang="en-US" sz="971" dirty="0">
                <a:solidFill>
                  <a:prstClr val="black"/>
                </a:solidFill>
                <a:latin typeface="ＭＳ Ｐゴシック" panose="020B0600070205080204" pitchFamily="50" charset="-128"/>
              </a:rPr>
              <a:t>～）　</a:t>
            </a:r>
            <a:endParaRPr lang="en-US" altLang="ja-JP" sz="971" dirty="0">
              <a:solidFill>
                <a:prstClr val="black"/>
              </a:solidFill>
              <a:latin typeface="ＭＳ Ｐゴシック" panose="020B0600070205080204" pitchFamily="50" charset="-128"/>
            </a:endParaRPr>
          </a:p>
          <a:p>
            <a:pPr fontAlgn="base">
              <a:lnSpc>
                <a:spcPct val="80000"/>
              </a:lnSpc>
              <a:spcBef>
                <a:spcPct val="20000"/>
              </a:spcBef>
              <a:spcAft>
                <a:spcPct val="0"/>
              </a:spcAft>
              <a:defRPr/>
            </a:pPr>
            <a:endParaRPr lang="en-US" altLang="ja-JP" sz="486" b="1" dirty="0">
              <a:solidFill>
                <a:prstClr val="black"/>
              </a:solidFill>
              <a:latin typeface="ＭＳ Ｐゴシック" panose="020B0600070205080204" pitchFamily="50" charset="-128"/>
            </a:endParaRPr>
          </a:p>
          <a:p>
            <a:pPr fontAlgn="base">
              <a:lnSpc>
                <a:spcPct val="80000"/>
              </a:lnSpc>
              <a:spcBef>
                <a:spcPct val="20000"/>
              </a:spcBef>
              <a:spcAft>
                <a:spcPct val="0"/>
              </a:spcAft>
              <a:defRPr/>
            </a:pPr>
            <a:r>
              <a:rPr lang="ja-JP" altLang="en-US" sz="971" b="1" i="1" dirty="0">
                <a:solidFill>
                  <a:prstClr val="black"/>
                </a:solidFill>
                <a:latin typeface="ＭＳ Ｐゴシック" panose="020B0600070205080204" pitchFamily="50" charset="-128"/>
              </a:rPr>
              <a:t> </a:t>
            </a:r>
            <a:r>
              <a:rPr lang="ja-JP" altLang="en-US" sz="971" b="1" dirty="0">
                <a:solidFill>
                  <a:prstClr val="black"/>
                </a:solidFill>
                <a:latin typeface="ＭＳ Ｐゴシック" panose="020B0600070205080204" pitchFamily="50" charset="-128"/>
              </a:rPr>
              <a:t>⇒ 取引対象を更に拡大</a:t>
            </a:r>
            <a:endParaRPr lang="en-US" altLang="ja-JP" sz="971" b="1" dirty="0">
              <a:solidFill>
                <a:prstClr val="black"/>
              </a:solidFill>
              <a:latin typeface="ＭＳ Ｐゴシック" panose="020B0600070205080204" pitchFamily="50" charset="-128"/>
            </a:endParaRPr>
          </a:p>
          <a:p>
            <a:pPr fontAlgn="base">
              <a:lnSpc>
                <a:spcPct val="80000"/>
              </a:lnSpc>
              <a:spcBef>
                <a:spcPct val="20000"/>
              </a:spcBef>
              <a:spcAft>
                <a:spcPct val="0"/>
              </a:spcAft>
              <a:defRPr/>
            </a:pPr>
            <a:endParaRPr lang="en-US" altLang="ja-JP" sz="388" dirty="0">
              <a:solidFill>
                <a:prstClr val="black"/>
              </a:solidFill>
              <a:latin typeface="ＭＳ Ｐゴシック" panose="020B0600070205080204" pitchFamily="50" charset="-128"/>
            </a:endParaRPr>
          </a:p>
        </p:txBody>
      </p:sp>
      <p:pic>
        <p:nvPicPr>
          <p:cNvPr id="127" name="図 1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8110" y="4484202"/>
            <a:ext cx="318559" cy="240833"/>
          </a:xfrm>
          <a:prstGeom prst="rect">
            <a:avLst/>
          </a:prstGeom>
          <a:solidFill>
            <a:schemeClr val="bg1"/>
          </a:solidFill>
        </p:spPr>
      </p:pic>
      <p:grpSp>
        <p:nvGrpSpPr>
          <p:cNvPr id="128" name="グループ化 127"/>
          <p:cNvGrpSpPr/>
          <p:nvPr/>
        </p:nvGrpSpPr>
        <p:grpSpPr>
          <a:xfrm>
            <a:off x="7594950" y="4407943"/>
            <a:ext cx="1971650" cy="1111398"/>
            <a:chOff x="6673924" y="64326"/>
            <a:chExt cx="3232217" cy="3364674"/>
          </a:xfrm>
        </p:grpSpPr>
        <p:sp>
          <p:nvSpPr>
            <p:cNvPr id="129" name="正方形/長方形 128"/>
            <p:cNvSpPr/>
            <p:nvPr/>
          </p:nvSpPr>
          <p:spPr>
            <a:xfrm>
              <a:off x="6673924" y="684958"/>
              <a:ext cx="3232217" cy="2744042"/>
            </a:xfrm>
            <a:prstGeom prst="rect">
              <a:avLst/>
            </a:prstGeom>
            <a:solidFill>
              <a:srgbClr val="CCECFF"/>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0000"/>
                </a:lnSpc>
                <a:spcBef>
                  <a:spcPct val="0"/>
                </a:spcBef>
                <a:spcAft>
                  <a:spcPct val="0"/>
                </a:spcAft>
                <a:defRPr/>
              </a:pPr>
              <a:endParaRPr lang="ja-JP" altLang="en-US" sz="947">
                <a:solidFill>
                  <a:prstClr val="white"/>
                </a:solidFill>
              </a:endParaRPr>
            </a:p>
          </p:txBody>
        </p:sp>
        <p:sp>
          <p:nvSpPr>
            <p:cNvPr id="130" name="正方形/長方形 129"/>
            <p:cNvSpPr/>
            <p:nvPr/>
          </p:nvSpPr>
          <p:spPr>
            <a:xfrm>
              <a:off x="6883486" y="64326"/>
              <a:ext cx="2767954" cy="836086"/>
            </a:xfrm>
            <a:prstGeom prst="rect">
              <a:avLst/>
            </a:prstGeom>
            <a:solidFill>
              <a:srgbClr val="CCECFF"/>
            </a:solidFill>
            <a:ln w="12700">
              <a:solidFill>
                <a:srgbClr val="0070C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0000"/>
                </a:lnSpc>
                <a:spcBef>
                  <a:spcPct val="0"/>
                </a:spcBef>
                <a:spcAft>
                  <a:spcPct val="0"/>
                </a:spcAft>
                <a:defRPr/>
              </a:pPr>
              <a:r>
                <a:rPr lang="ja-JP" altLang="en-US" sz="1105" dirty="0">
                  <a:solidFill>
                    <a:prstClr val="black"/>
                  </a:solidFill>
                  <a:latin typeface="ＤＨＰ特太ゴシック体" panose="020B0500000000000000" pitchFamily="50" charset="-128"/>
                  <a:ea typeface="ＤＨＰ特太ゴシック体" panose="020B0500000000000000" pitchFamily="50" charset="-128"/>
                </a:rPr>
                <a:t>スマートフォンでの利用</a:t>
              </a:r>
            </a:p>
          </p:txBody>
        </p:sp>
      </p:grpSp>
      <p:grpSp>
        <p:nvGrpSpPr>
          <p:cNvPr id="132" name="グループ化 131"/>
          <p:cNvGrpSpPr/>
          <p:nvPr/>
        </p:nvGrpSpPr>
        <p:grpSpPr>
          <a:xfrm>
            <a:off x="5378014" y="4407945"/>
            <a:ext cx="1971650" cy="1111773"/>
            <a:chOff x="6673924" y="190837"/>
            <a:chExt cx="3232217" cy="3593281"/>
          </a:xfrm>
        </p:grpSpPr>
        <p:sp>
          <p:nvSpPr>
            <p:cNvPr id="137" name="正方形/長方形 136"/>
            <p:cNvSpPr/>
            <p:nvPr/>
          </p:nvSpPr>
          <p:spPr>
            <a:xfrm>
              <a:off x="6673924" y="887978"/>
              <a:ext cx="3232217" cy="2896140"/>
            </a:xfrm>
            <a:prstGeom prst="rect">
              <a:avLst/>
            </a:prstGeom>
            <a:solidFill>
              <a:srgbClr val="CCECFF"/>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0000"/>
                </a:lnSpc>
                <a:spcBef>
                  <a:spcPct val="0"/>
                </a:spcBef>
                <a:spcAft>
                  <a:spcPct val="0"/>
                </a:spcAft>
                <a:defRPr/>
              </a:pPr>
              <a:endParaRPr lang="ja-JP" altLang="en-US" sz="947">
                <a:solidFill>
                  <a:prstClr val="white"/>
                </a:solidFill>
              </a:endParaRPr>
            </a:p>
          </p:txBody>
        </p:sp>
        <p:sp>
          <p:nvSpPr>
            <p:cNvPr id="140" name="正方形/長方形 139"/>
            <p:cNvSpPr/>
            <p:nvPr/>
          </p:nvSpPr>
          <p:spPr>
            <a:xfrm>
              <a:off x="6923221" y="190837"/>
              <a:ext cx="2704575" cy="892592"/>
            </a:xfrm>
            <a:prstGeom prst="rect">
              <a:avLst/>
            </a:prstGeom>
            <a:solidFill>
              <a:srgbClr val="CCECFF"/>
            </a:solidFill>
            <a:ln w="12700">
              <a:solidFill>
                <a:srgbClr val="0070C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0000"/>
                </a:lnSpc>
                <a:spcBef>
                  <a:spcPct val="0"/>
                </a:spcBef>
                <a:spcAft>
                  <a:spcPct val="0"/>
                </a:spcAft>
                <a:defRPr/>
              </a:pPr>
              <a:r>
                <a:rPr lang="ja-JP" altLang="en-US" sz="1105" dirty="0">
                  <a:solidFill>
                    <a:prstClr val="black"/>
                  </a:solidFill>
                  <a:latin typeface="ＤＨＰ特太ゴシック体" panose="020B0500000000000000" pitchFamily="50" charset="-128"/>
                  <a:ea typeface="ＤＨＰ特太ゴシック体" panose="020B0500000000000000" pitchFamily="50" charset="-128"/>
                </a:rPr>
                <a:t>カジノ入場時の管理</a:t>
              </a:r>
            </a:p>
          </p:txBody>
        </p:sp>
      </p:grpSp>
      <p:grpSp>
        <p:nvGrpSpPr>
          <p:cNvPr id="142" name="グループ化 141"/>
          <p:cNvGrpSpPr/>
          <p:nvPr/>
        </p:nvGrpSpPr>
        <p:grpSpPr>
          <a:xfrm>
            <a:off x="5378014" y="2800184"/>
            <a:ext cx="1971650" cy="1468250"/>
            <a:chOff x="6673924" y="329841"/>
            <a:chExt cx="3232217" cy="3099159"/>
          </a:xfrm>
        </p:grpSpPr>
        <p:sp>
          <p:nvSpPr>
            <p:cNvPr id="143" name="正方形/長方形 142"/>
            <p:cNvSpPr/>
            <p:nvPr/>
          </p:nvSpPr>
          <p:spPr>
            <a:xfrm>
              <a:off x="6673924" y="684958"/>
              <a:ext cx="3232217" cy="2744042"/>
            </a:xfrm>
            <a:prstGeom prst="rect">
              <a:avLst/>
            </a:prstGeom>
            <a:solidFill>
              <a:srgbClr val="CCECFF"/>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0000"/>
                </a:lnSpc>
                <a:spcBef>
                  <a:spcPct val="0"/>
                </a:spcBef>
                <a:spcAft>
                  <a:spcPct val="0"/>
                </a:spcAft>
                <a:defRPr/>
              </a:pPr>
              <a:endParaRPr lang="ja-JP" altLang="en-US" sz="947">
                <a:solidFill>
                  <a:prstClr val="white"/>
                </a:solidFill>
              </a:endParaRPr>
            </a:p>
          </p:txBody>
        </p:sp>
        <p:sp>
          <p:nvSpPr>
            <p:cNvPr id="144" name="正方形/長方形 143"/>
            <p:cNvSpPr/>
            <p:nvPr/>
          </p:nvSpPr>
          <p:spPr>
            <a:xfrm>
              <a:off x="6852536" y="329841"/>
              <a:ext cx="2918628" cy="612084"/>
            </a:xfrm>
            <a:prstGeom prst="rect">
              <a:avLst/>
            </a:prstGeom>
            <a:solidFill>
              <a:srgbClr val="CCECFF"/>
            </a:solidFill>
            <a:ln w="12700">
              <a:solidFill>
                <a:srgbClr val="0070C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0000"/>
                </a:lnSpc>
                <a:spcBef>
                  <a:spcPct val="0"/>
                </a:spcBef>
                <a:spcAft>
                  <a:spcPct val="0"/>
                </a:spcAft>
                <a:defRPr/>
              </a:pPr>
              <a:r>
                <a:rPr lang="ja-JP" altLang="en-US" sz="971" dirty="0">
                  <a:solidFill>
                    <a:prstClr val="black"/>
                  </a:solidFill>
                  <a:latin typeface="ＤＨＰ特太ゴシック体" panose="020B0500000000000000" pitchFamily="50" charset="-128"/>
                  <a:ea typeface="ＤＨＰ特太ゴシック体" panose="020B0500000000000000" pitchFamily="50" charset="-128"/>
                </a:rPr>
                <a:t>インターネット投票での活用</a:t>
              </a:r>
            </a:p>
          </p:txBody>
        </p:sp>
      </p:grpSp>
      <p:pic>
        <p:nvPicPr>
          <p:cNvPr id="146" name="図 1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57250" y="4483926"/>
            <a:ext cx="384270" cy="203714"/>
          </a:xfrm>
          <a:prstGeom prst="rect">
            <a:avLst/>
          </a:prstGeom>
          <a:noFill/>
        </p:spPr>
      </p:pic>
      <p:sp>
        <p:nvSpPr>
          <p:cNvPr id="148" name="正方形/長方形 147"/>
          <p:cNvSpPr/>
          <p:nvPr/>
        </p:nvSpPr>
        <p:spPr>
          <a:xfrm>
            <a:off x="7652555" y="3134073"/>
            <a:ext cx="1888821" cy="10400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72649" indent="-72649" fontAlgn="base">
              <a:lnSpc>
                <a:spcPct val="80000"/>
              </a:lnSpc>
              <a:spcBef>
                <a:spcPct val="0"/>
              </a:spcBef>
              <a:spcAft>
                <a:spcPct val="0"/>
              </a:spcAft>
              <a:defRPr/>
            </a:pPr>
            <a:r>
              <a:rPr lang="ja-JP" altLang="en-US" sz="971" dirty="0">
                <a:solidFill>
                  <a:prstClr val="black"/>
                </a:solidFill>
                <a:latin typeface="ＭＳ Ｐゴシック" panose="020B0600070205080204" pitchFamily="50" charset="-128"/>
              </a:rPr>
              <a:t>➣　東京オリンピック等でのボランティア管理へ活用</a:t>
            </a:r>
            <a:endParaRPr lang="en-US" altLang="ja-JP" sz="971" dirty="0">
              <a:solidFill>
                <a:prstClr val="black"/>
              </a:solidFill>
              <a:latin typeface="ＭＳ Ｐゴシック" panose="020B0600070205080204" pitchFamily="50" charset="-128"/>
            </a:endParaRPr>
          </a:p>
          <a:p>
            <a:pPr marL="72649" indent="-72649" fontAlgn="base">
              <a:lnSpc>
                <a:spcPct val="80000"/>
              </a:lnSpc>
              <a:spcBef>
                <a:spcPct val="0"/>
              </a:spcBef>
              <a:spcAft>
                <a:spcPct val="0"/>
              </a:spcAft>
              <a:defRPr/>
            </a:pPr>
            <a:r>
              <a:rPr lang="ja-JP" altLang="en-US" sz="971" dirty="0">
                <a:solidFill>
                  <a:prstClr val="black"/>
                </a:solidFill>
                <a:latin typeface="ＭＳ Ｐゴシック" panose="020B0600070205080204" pitchFamily="50" charset="-128"/>
              </a:rPr>
              <a:t>　（</a:t>
            </a:r>
            <a:r>
              <a:rPr lang="en-US" altLang="ja-JP" sz="971" dirty="0">
                <a:solidFill>
                  <a:prstClr val="black"/>
                </a:solidFill>
                <a:latin typeface="ＭＳ Ｐゴシック" panose="020B0600070205080204" pitchFamily="50" charset="-128"/>
              </a:rPr>
              <a:t>H30</a:t>
            </a:r>
            <a:r>
              <a:rPr lang="ja-JP" altLang="en-US" sz="971">
                <a:solidFill>
                  <a:prstClr val="black"/>
                </a:solidFill>
                <a:latin typeface="ＭＳ Ｐゴシック" panose="020B0600070205080204" pitchFamily="50" charset="-128"/>
              </a:rPr>
              <a:t>～　実証中</a:t>
            </a:r>
            <a:r>
              <a:rPr lang="ja-JP" altLang="en-US" sz="971" dirty="0">
                <a:solidFill>
                  <a:prstClr val="black"/>
                </a:solidFill>
                <a:latin typeface="ＭＳ Ｐゴシック" panose="020B0600070205080204" pitchFamily="50" charset="-128"/>
              </a:rPr>
              <a:t>）</a:t>
            </a:r>
            <a:endParaRPr lang="en-US" altLang="ja-JP" sz="680" dirty="0">
              <a:solidFill>
                <a:prstClr val="black"/>
              </a:solidFill>
              <a:latin typeface="ＭＳ Ｐゴシック" panose="020B0600070205080204" pitchFamily="50" charset="-128"/>
            </a:endParaRPr>
          </a:p>
          <a:p>
            <a:pPr marL="72649" indent="-72649" fontAlgn="base">
              <a:lnSpc>
                <a:spcPct val="80000"/>
              </a:lnSpc>
              <a:spcBef>
                <a:spcPct val="0"/>
              </a:spcBef>
              <a:spcAft>
                <a:spcPct val="0"/>
              </a:spcAft>
              <a:defRPr/>
            </a:pPr>
            <a:endParaRPr lang="en-US" altLang="ja-JP" sz="583" dirty="0">
              <a:solidFill>
                <a:prstClr val="black"/>
              </a:solidFill>
              <a:latin typeface="ＭＳ Ｐゴシック" panose="020B0600070205080204" pitchFamily="50" charset="-128"/>
            </a:endParaRPr>
          </a:p>
          <a:p>
            <a:pPr marL="72649" indent="-72649" fontAlgn="base">
              <a:lnSpc>
                <a:spcPct val="80000"/>
              </a:lnSpc>
              <a:spcBef>
                <a:spcPct val="0"/>
              </a:spcBef>
              <a:spcAft>
                <a:spcPct val="0"/>
              </a:spcAft>
              <a:defRPr/>
            </a:pPr>
            <a:r>
              <a:rPr lang="ja-JP" altLang="en-US" sz="971" dirty="0">
                <a:solidFill>
                  <a:prstClr val="black"/>
                </a:solidFill>
                <a:latin typeface="ＭＳ Ｐゴシック" panose="020B0600070205080204" pitchFamily="50" charset="-128"/>
              </a:rPr>
              <a:t>➣　コンサート等でもチケットの不正転売防止へ活用</a:t>
            </a:r>
            <a:endParaRPr lang="en-US" altLang="ja-JP" sz="971" dirty="0">
              <a:solidFill>
                <a:prstClr val="black"/>
              </a:solidFill>
              <a:latin typeface="ＭＳ Ｐゴシック" panose="020B0600070205080204" pitchFamily="50" charset="-128"/>
            </a:endParaRPr>
          </a:p>
          <a:p>
            <a:pPr marL="72649" indent="-72649" fontAlgn="base">
              <a:lnSpc>
                <a:spcPct val="80000"/>
              </a:lnSpc>
              <a:spcBef>
                <a:spcPct val="0"/>
              </a:spcBef>
              <a:spcAft>
                <a:spcPct val="0"/>
              </a:spcAft>
              <a:defRPr/>
            </a:pPr>
            <a:r>
              <a:rPr lang="en-US" altLang="ja-JP" sz="971" dirty="0">
                <a:solidFill>
                  <a:prstClr val="black"/>
                </a:solidFill>
                <a:latin typeface="ＭＳ Ｐゴシック" panose="020B0600070205080204" pitchFamily="50" charset="-128"/>
              </a:rPr>
              <a:t>  </a:t>
            </a:r>
            <a:r>
              <a:rPr lang="ja-JP" altLang="en-US" sz="971" dirty="0">
                <a:solidFill>
                  <a:prstClr val="black"/>
                </a:solidFill>
                <a:latin typeface="ＭＳ Ｐゴシック" panose="020B0600070205080204" pitchFamily="50" charset="-128"/>
              </a:rPr>
              <a:t>（</a:t>
            </a:r>
            <a:r>
              <a:rPr lang="en-US" altLang="ja-JP" sz="971" dirty="0">
                <a:solidFill>
                  <a:prstClr val="black"/>
                </a:solidFill>
                <a:latin typeface="ＭＳ Ｐゴシック" panose="020B0600070205080204" pitchFamily="50" charset="-128"/>
              </a:rPr>
              <a:t>H30</a:t>
            </a:r>
            <a:r>
              <a:rPr lang="ja-JP" altLang="en-US" sz="971" dirty="0">
                <a:solidFill>
                  <a:prstClr val="black"/>
                </a:solidFill>
                <a:latin typeface="ＭＳ Ｐゴシック" panose="020B0600070205080204" pitchFamily="50" charset="-128"/>
              </a:rPr>
              <a:t>実証）</a:t>
            </a:r>
            <a:endParaRPr lang="en-US" altLang="ja-JP" sz="971" dirty="0">
              <a:solidFill>
                <a:prstClr val="black"/>
              </a:solidFill>
              <a:latin typeface="ＭＳ Ｐゴシック" panose="020B0600070205080204" pitchFamily="50" charset="-128"/>
            </a:endParaRPr>
          </a:p>
          <a:p>
            <a:pPr marL="72649" indent="-72649" fontAlgn="base">
              <a:lnSpc>
                <a:spcPct val="80000"/>
              </a:lnSpc>
              <a:spcBef>
                <a:spcPct val="0"/>
              </a:spcBef>
              <a:spcAft>
                <a:spcPct val="0"/>
              </a:spcAft>
              <a:defRPr/>
            </a:pPr>
            <a:endParaRPr lang="en-US" altLang="ja-JP" sz="971" dirty="0">
              <a:solidFill>
                <a:prstClr val="black"/>
              </a:solidFill>
              <a:latin typeface="ＭＳ Ｐゴシック" panose="020B0600070205080204" pitchFamily="50" charset="-128"/>
            </a:endParaRPr>
          </a:p>
          <a:p>
            <a:pPr marL="72649" indent="-72649" fontAlgn="base">
              <a:lnSpc>
                <a:spcPct val="80000"/>
              </a:lnSpc>
              <a:spcBef>
                <a:spcPct val="0"/>
              </a:spcBef>
              <a:spcAft>
                <a:spcPct val="0"/>
              </a:spcAft>
              <a:defRPr/>
            </a:pPr>
            <a:endParaRPr lang="en-US" altLang="ja-JP" sz="971" dirty="0">
              <a:solidFill>
                <a:prstClr val="black"/>
              </a:solidFill>
              <a:latin typeface="ＭＳ Ｐゴシック" panose="020B0600070205080204" pitchFamily="50" charset="-128"/>
            </a:endParaRPr>
          </a:p>
          <a:p>
            <a:pPr algn="ctr" fontAlgn="base">
              <a:lnSpc>
                <a:spcPct val="80000"/>
              </a:lnSpc>
              <a:spcBef>
                <a:spcPct val="0"/>
              </a:spcBef>
              <a:spcAft>
                <a:spcPct val="0"/>
              </a:spcAft>
              <a:defRPr/>
            </a:pPr>
            <a:endParaRPr lang="en-US" altLang="ja-JP" sz="947" dirty="0">
              <a:solidFill>
                <a:prstClr val="white"/>
              </a:solidFill>
            </a:endParaRPr>
          </a:p>
          <a:p>
            <a:pPr algn="ctr" fontAlgn="base">
              <a:lnSpc>
                <a:spcPct val="80000"/>
              </a:lnSpc>
              <a:spcBef>
                <a:spcPct val="0"/>
              </a:spcBef>
              <a:spcAft>
                <a:spcPct val="0"/>
              </a:spcAft>
              <a:defRPr/>
            </a:pPr>
            <a:endParaRPr lang="ja-JP" altLang="en-US" sz="947" dirty="0">
              <a:solidFill>
                <a:prstClr val="white"/>
              </a:solidFill>
            </a:endParaRPr>
          </a:p>
        </p:txBody>
      </p:sp>
      <p:sp>
        <p:nvSpPr>
          <p:cNvPr id="150" name="正方形/長方形 149"/>
          <p:cNvSpPr/>
          <p:nvPr/>
        </p:nvSpPr>
        <p:spPr>
          <a:xfrm>
            <a:off x="7651585" y="4725035"/>
            <a:ext cx="1888821" cy="744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72649" indent="-72649" fontAlgn="base">
              <a:lnSpc>
                <a:spcPct val="80000"/>
              </a:lnSpc>
              <a:spcBef>
                <a:spcPct val="0"/>
              </a:spcBef>
              <a:spcAft>
                <a:spcPct val="0"/>
              </a:spcAft>
              <a:defRPr/>
            </a:pPr>
            <a:r>
              <a:rPr lang="ja-JP" altLang="en-US" sz="971" dirty="0">
                <a:solidFill>
                  <a:prstClr val="black"/>
                </a:solidFill>
                <a:latin typeface="ＭＳ Ｐゴシック" panose="020B0600070205080204" pitchFamily="50" charset="-128"/>
              </a:rPr>
              <a:t>➣　スマートフォンへの電子証明書の搭載　（検討中）</a:t>
            </a:r>
            <a:endParaRPr lang="en-US" altLang="ja-JP" sz="971" dirty="0">
              <a:solidFill>
                <a:prstClr val="black"/>
              </a:solidFill>
              <a:latin typeface="ＭＳ Ｐゴシック" panose="020B0600070205080204" pitchFamily="50" charset="-128"/>
            </a:endParaRPr>
          </a:p>
          <a:p>
            <a:pPr marL="72649" indent="-72649" fontAlgn="base">
              <a:lnSpc>
                <a:spcPct val="80000"/>
              </a:lnSpc>
              <a:spcBef>
                <a:spcPct val="0"/>
              </a:spcBef>
              <a:spcAft>
                <a:spcPct val="0"/>
              </a:spcAft>
              <a:defRPr/>
            </a:pPr>
            <a:endParaRPr lang="en-US" altLang="ja-JP" sz="583" dirty="0">
              <a:solidFill>
                <a:prstClr val="black"/>
              </a:solidFill>
              <a:latin typeface="ＭＳ Ｐゴシック" panose="020B0600070205080204" pitchFamily="50" charset="-128"/>
            </a:endParaRPr>
          </a:p>
          <a:p>
            <a:pPr marL="72649" indent="-72649" fontAlgn="base">
              <a:lnSpc>
                <a:spcPct val="80000"/>
              </a:lnSpc>
              <a:spcBef>
                <a:spcPct val="0"/>
              </a:spcBef>
              <a:spcAft>
                <a:spcPct val="0"/>
              </a:spcAft>
              <a:defRPr/>
            </a:pPr>
            <a:r>
              <a:rPr lang="ja-JP" altLang="en-US" sz="971" dirty="0">
                <a:solidFill>
                  <a:prstClr val="black"/>
                </a:solidFill>
                <a:latin typeface="ＭＳ Ｐゴシック" panose="020B0600070205080204" pitchFamily="50" charset="-128"/>
              </a:rPr>
              <a:t>➣　マイナンバーカード読み取り可能機種が拡大中</a:t>
            </a:r>
            <a:endParaRPr lang="en-US" altLang="ja-JP" sz="971" dirty="0">
              <a:solidFill>
                <a:prstClr val="black"/>
              </a:solidFill>
              <a:latin typeface="ＭＳ Ｐゴシック" panose="020B0600070205080204" pitchFamily="50" charset="-128"/>
            </a:endParaRPr>
          </a:p>
          <a:p>
            <a:pPr marL="72649" indent="-72649" fontAlgn="base">
              <a:lnSpc>
                <a:spcPct val="80000"/>
              </a:lnSpc>
              <a:spcBef>
                <a:spcPct val="0"/>
              </a:spcBef>
              <a:spcAft>
                <a:spcPct val="0"/>
              </a:spcAft>
              <a:defRPr/>
            </a:pPr>
            <a:r>
              <a:rPr lang="ja-JP" altLang="en-US" sz="971" dirty="0">
                <a:solidFill>
                  <a:prstClr val="black"/>
                </a:solidFill>
                <a:latin typeface="ＭＳ Ｐゴシック" panose="020B0600070205080204" pitchFamily="50" charset="-128"/>
              </a:rPr>
              <a:t> （</a:t>
            </a:r>
            <a:r>
              <a:rPr lang="en-US" altLang="ja-JP" sz="971" dirty="0">
                <a:solidFill>
                  <a:prstClr val="black"/>
                </a:solidFill>
                <a:latin typeface="ＭＳ Ｐゴシック" panose="020B0600070205080204" pitchFamily="50" charset="-128"/>
              </a:rPr>
              <a:t>H31.4</a:t>
            </a:r>
            <a:r>
              <a:rPr lang="ja-JP" altLang="en-US" sz="971" dirty="0">
                <a:solidFill>
                  <a:prstClr val="black"/>
                </a:solidFill>
                <a:latin typeface="ＭＳ Ｐゴシック" panose="020B0600070205080204" pitchFamily="50" charset="-128"/>
              </a:rPr>
              <a:t>：</a:t>
            </a:r>
            <a:r>
              <a:rPr lang="en-US" altLang="ja-JP" sz="971" dirty="0">
                <a:solidFill>
                  <a:prstClr val="black"/>
                </a:solidFill>
                <a:latin typeface="ＭＳ Ｐゴシック" panose="020B0600070205080204" pitchFamily="50" charset="-128"/>
              </a:rPr>
              <a:t>63</a:t>
            </a:r>
            <a:r>
              <a:rPr lang="ja-JP" altLang="en-US" sz="971" dirty="0">
                <a:solidFill>
                  <a:prstClr val="black"/>
                </a:solidFill>
                <a:latin typeface="ＭＳ Ｐゴシック" panose="020B0600070205080204" pitchFamily="50" charset="-128"/>
              </a:rPr>
              <a:t>機種）</a:t>
            </a:r>
            <a:endParaRPr lang="en-US" altLang="ja-JP" sz="971" dirty="0">
              <a:solidFill>
                <a:prstClr val="black"/>
              </a:solidFill>
              <a:latin typeface="ＭＳ Ｐゴシック" panose="020B0600070205080204" pitchFamily="50" charset="-128"/>
            </a:endParaRPr>
          </a:p>
          <a:p>
            <a:pPr marL="72649" indent="-72649" fontAlgn="base">
              <a:lnSpc>
                <a:spcPct val="80000"/>
              </a:lnSpc>
              <a:spcBef>
                <a:spcPct val="0"/>
              </a:spcBef>
              <a:spcAft>
                <a:spcPct val="0"/>
              </a:spcAft>
              <a:defRPr/>
            </a:pPr>
            <a:endParaRPr lang="ja-JP" altLang="en-US" sz="971" dirty="0">
              <a:solidFill>
                <a:prstClr val="black"/>
              </a:solidFill>
              <a:latin typeface="ＭＳ Ｐゴシック" panose="020B0600070205080204" pitchFamily="50" charset="-128"/>
            </a:endParaRPr>
          </a:p>
        </p:txBody>
      </p:sp>
      <p:sp>
        <p:nvSpPr>
          <p:cNvPr id="151" name="正方形/長方形 150"/>
          <p:cNvSpPr/>
          <p:nvPr/>
        </p:nvSpPr>
        <p:spPr>
          <a:xfrm>
            <a:off x="5423185" y="4741603"/>
            <a:ext cx="1888821" cy="727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72649" indent="-72649" fontAlgn="base">
              <a:lnSpc>
                <a:spcPct val="80000"/>
              </a:lnSpc>
              <a:spcBef>
                <a:spcPct val="0"/>
              </a:spcBef>
              <a:spcAft>
                <a:spcPct val="0"/>
              </a:spcAft>
              <a:defRPr/>
            </a:pPr>
            <a:r>
              <a:rPr lang="ja-JP" altLang="en-US" sz="971" dirty="0">
                <a:solidFill>
                  <a:prstClr val="black"/>
                </a:solidFill>
                <a:latin typeface="ＭＳ Ｐゴシック" panose="020B0600070205080204" pitchFamily="50" charset="-128"/>
              </a:rPr>
              <a:t>➣　カジノ施設への入場管理・依存症対策での活用</a:t>
            </a:r>
            <a:endParaRPr lang="en-US" altLang="ja-JP" sz="971" dirty="0">
              <a:solidFill>
                <a:prstClr val="black"/>
              </a:solidFill>
              <a:latin typeface="ＭＳ Ｐゴシック" panose="020B0600070205080204" pitchFamily="50" charset="-128"/>
            </a:endParaRPr>
          </a:p>
          <a:p>
            <a:pPr marL="72649" indent="-72649" fontAlgn="base">
              <a:lnSpc>
                <a:spcPct val="80000"/>
              </a:lnSpc>
              <a:spcBef>
                <a:spcPct val="0"/>
              </a:spcBef>
              <a:spcAft>
                <a:spcPct val="0"/>
              </a:spcAft>
              <a:defRPr/>
            </a:pPr>
            <a:endParaRPr lang="ja-JP" altLang="en-US" sz="874" dirty="0">
              <a:solidFill>
                <a:prstClr val="black"/>
              </a:solidFill>
              <a:latin typeface="ＭＳ Ｐゴシック" panose="020B0600070205080204" pitchFamily="50" charset="-128"/>
            </a:endParaRPr>
          </a:p>
        </p:txBody>
      </p:sp>
      <p:sp>
        <p:nvSpPr>
          <p:cNvPr id="152" name="正方形/長方形 151"/>
          <p:cNvSpPr/>
          <p:nvPr/>
        </p:nvSpPr>
        <p:spPr>
          <a:xfrm>
            <a:off x="5423185" y="3117764"/>
            <a:ext cx="1888821" cy="1074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72649" indent="-72649" fontAlgn="base">
              <a:lnSpc>
                <a:spcPct val="80000"/>
              </a:lnSpc>
              <a:spcBef>
                <a:spcPct val="0"/>
              </a:spcBef>
              <a:spcAft>
                <a:spcPct val="0"/>
              </a:spcAft>
              <a:defRPr/>
            </a:pPr>
            <a:r>
              <a:rPr lang="ja-JP" altLang="en-US" sz="971" dirty="0">
                <a:solidFill>
                  <a:prstClr val="black"/>
                </a:solidFill>
                <a:latin typeface="ＭＳ Ｐゴシック" panose="020B0600070205080204" pitchFamily="50" charset="-128"/>
              </a:rPr>
              <a:t>➣　マイナンバーカードの海外利用を可能とし、実証実験の結果等を踏まえ在外選挙におけるインターネット投票を実現</a:t>
            </a:r>
            <a:endParaRPr lang="en-US" altLang="ja-JP" sz="971" dirty="0">
              <a:solidFill>
                <a:prstClr val="black"/>
              </a:solidFill>
              <a:latin typeface="ＭＳ Ｐゴシック" panose="020B0600070205080204" pitchFamily="50" charset="-128"/>
            </a:endParaRPr>
          </a:p>
          <a:p>
            <a:pPr marL="72649" indent="-72649" fontAlgn="base">
              <a:lnSpc>
                <a:spcPct val="80000"/>
              </a:lnSpc>
              <a:spcBef>
                <a:spcPct val="0"/>
              </a:spcBef>
              <a:spcAft>
                <a:spcPct val="0"/>
              </a:spcAft>
              <a:defRPr/>
            </a:pPr>
            <a:r>
              <a:rPr lang="en-US" altLang="ja-JP" sz="971" dirty="0">
                <a:solidFill>
                  <a:prstClr val="black"/>
                </a:solidFill>
                <a:latin typeface="ＭＳ Ｐゴシック" panose="020B0600070205080204" pitchFamily="50" charset="-128"/>
              </a:rPr>
              <a:t> </a:t>
            </a:r>
            <a:r>
              <a:rPr lang="ja-JP" altLang="en-US" sz="971" dirty="0">
                <a:solidFill>
                  <a:prstClr val="black"/>
                </a:solidFill>
                <a:latin typeface="ＭＳ Ｐゴシック" panose="020B0600070205080204" pitchFamily="50" charset="-128"/>
              </a:rPr>
              <a:t>（検討中）</a:t>
            </a:r>
            <a:endParaRPr lang="en-US" altLang="ja-JP" sz="971" dirty="0">
              <a:solidFill>
                <a:prstClr val="black"/>
              </a:solidFill>
              <a:latin typeface="ＭＳ Ｐゴシック" panose="020B0600070205080204" pitchFamily="50" charset="-128"/>
            </a:endParaRPr>
          </a:p>
          <a:p>
            <a:pPr marL="72649" indent="-72649" fontAlgn="base">
              <a:lnSpc>
                <a:spcPct val="80000"/>
              </a:lnSpc>
              <a:spcBef>
                <a:spcPct val="0"/>
              </a:spcBef>
              <a:spcAft>
                <a:spcPct val="0"/>
              </a:spcAft>
              <a:defRPr/>
            </a:pPr>
            <a:endParaRPr lang="ja-JP" altLang="en-US" sz="874" dirty="0">
              <a:solidFill>
                <a:prstClr val="black"/>
              </a:solidFill>
              <a:latin typeface="ＭＳ Ｐゴシック" panose="020B0600070205080204" pitchFamily="50" charset="-128"/>
            </a:endParaRPr>
          </a:p>
        </p:txBody>
      </p:sp>
      <p:pic>
        <p:nvPicPr>
          <p:cNvPr id="153" name="図 1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03738" y="1364810"/>
            <a:ext cx="275040" cy="346897"/>
          </a:xfrm>
          <a:prstGeom prst="rect">
            <a:avLst/>
          </a:prstGeom>
          <a:solidFill>
            <a:schemeClr val="bg1"/>
          </a:solidFill>
        </p:spPr>
      </p:pic>
      <p:pic>
        <p:nvPicPr>
          <p:cNvPr id="154" name="図 15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23503" y="4333112"/>
            <a:ext cx="344198" cy="284604"/>
          </a:xfrm>
          <a:prstGeom prst="rect">
            <a:avLst/>
          </a:prstGeom>
          <a:solidFill>
            <a:schemeClr val="bg1"/>
          </a:solidFill>
        </p:spPr>
      </p:pic>
      <p:pic>
        <p:nvPicPr>
          <p:cNvPr id="155" name="図 15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97648" y="2761972"/>
            <a:ext cx="232918" cy="335056"/>
          </a:xfrm>
          <a:prstGeom prst="rect">
            <a:avLst/>
          </a:prstGeom>
          <a:solidFill>
            <a:schemeClr val="bg1"/>
          </a:solidFill>
        </p:spPr>
      </p:pic>
      <p:pic>
        <p:nvPicPr>
          <p:cNvPr id="156" name="図 15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450201" y="4267421"/>
            <a:ext cx="352076" cy="350297"/>
          </a:xfrm>
          <a:prstGeom prst="rect">
            <a:avLst/>
          </a:prstGeom>
          <a:noFill/>
        </p:spPr>
      </p:pic>
      <p:pic>
        <p:nvPicPr>
          <p:cNvPr id="157" name="図 15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66769" y="2843060"/>
            <a:ext cx="341294" cy="201623"/>
          </a:xfrm>
          <a:prstGeom prst="rect">
            <a:avLst/>
          </a:prstGeom>
          <a:solidFill>
            <a:schemeClr val="bg1"/>
          </a:solidFill>
        </p:spPr>
      </p:pic>
      <p:sp>
        <p:nvSpPr>
          <p:cNvPr id="159" name="正方形/長方形 158"/>
          <p:cNvSpPr/>
          <p:nvPr/>
        </p:nvSpPr>
        <p:spPr>
          <a:xfrm>
            <a:off x="507732" y="1720367"/>
            <a:ext cx="1966353" cy="806952"/>
          </a:xfrm>
          <a:prstGeom prst="rect">
            <a:avLst/>
          </a:prstGeom>
          <a:solidFill>
            <a:schemeClr val="bg1"/>
          </a:solidFill>
          <a:ln>
            <a:noFill/>
          </a:ln>
        </p:spPr>
        <p:txBody>
          <a:bodyPr wrap="square">
            <a:spAutoFit/>
          </a:bodyPr>
          <a:lstStyle/>
          <a:p>
            <a:pPr marL="72649" indent="-72649" fontAlgn="base">
              <a:lnSpc>
                <a:spcPct val="80000"/>
              </a:lnSpc>
              <a:spcBef>
                <a:spcPct val="0"/>
              </a:spcBef>
              <a:spcAft>
                <a:spcPct val="0"/>
              </a:spcAft>
              <a:defRPr/>
            </a:pPr>
            <a:r>
              <a:rPr lang="ja-JP" altLang="en-US" sz="971" dirty="0">
                <a:solidFill>
                  <a:prstClr val="black"/>
                </a:solidFill>
                <a:latin typeface="ＭＳ Ｐゴシック" panose="020B0600070205080204" pitchFamily="50" charset="-128"/>
              </a:rPr>
              <a:t>➣　運転免許証返納後にも利用できる顔写真付き身分証として活用（</a:t>
            </a:r>
            <a:r>
              <a:rPr lang="en-US" altLang="ja-JP" sz="971" dirty="0">
                <a:solidFill>
                  <a:prstClr val="black"/>
                </a:solidFill>
                <a:latin typeface="ＭＳ Ｐゴシック" panose="020B0600070205080204" pitchFamily="50" charset="-128"/>
              </a:rPr>
              <a:t>H31.11</a:t>
            </a:r>
            <a:r>
              <a:rPr lang="ja-JP" altLang="en-US" sz="971" dirty="0">
                <a:solidFill>
                  <a:prstClr val="black"/>
                </a:solidFill>
                <a:latin typeface="ＭＳ Ｐゴシック" panose="020B0600070205080204" pitchFamily="50" charset="-128"/>
              </a:rPr>
              <a:t>～旧氏にも対応予定）</a:t>
            </a:r>
            <a:endParaRPr lang="en-US" altLang="ja-JP" sz="971" dirty="0">
              <a:solidFill>
                <a:prstClr val="black"/>
              </a:solidFill>
              <a:latin typeface="ＭＳ Ｐゴシック" panose="020B0600070205080204" pitchFamily="50" charset="-128"/>
            </a:endParaRPr>
          </a:p>
          <a:p>
            <a:pPr marL="72649" indent="-72649" fontAlgn="base">
              <a:lnSpc>
                <a:spcPct val="80000"/>
              </a:lnSpc>
              <a:spcBef>
                <a:spcPct val="0"/>
              </a:spcBef>
              <a:spcAft>
                <a:spcPct val="0"/>
              </a:spcAft>
              <a:defRPr/>
            </a:pPr>
            <a:endParaRPr lang="en-US" altLang="ja-JP" sz="971" dirty="0">
              <a:solidFill>
                <a:prstClr val="black"/>
              </a:solidFill>
              <a:latin typeface="ＭＳ Ｐゴシック" panose="020B0600070205080204" pitchFamily="50" charset="-128"/>
            </a:endParaRPr>
          </a:p>
          <a:p>
            <a:pPr marL="72649" indent="-72649" fontAlgn="base">
              <a:lnSpc>
                <a:spcPct val="80000"/>
              </a:lnSpc>
              <a:spcBef>
                <a:spcPct val="0"/>
              </a:spcBef>
              <a:spcAft>
                <a:spcPct val="0"/>
              </a:spcAft>
              <a:defRPr/>
            </a:pPr>
            <a:r>
              <a:rPr lang="ja-JP" altLang="en-US" sz="971" b="1" dirty="0">
                <a:solidFill>
                  <a:prstClr val="black"/>
                </a:solidFill>
                <a:latin typeface="ＭＳ Ｐゴシック" panose="020B0600070205080204" pitchFamily="50" charset="-128"/>
              </a:rPr>
              <a:t>　⇒ 取扱範囲を更に拡大</a:t>
            </a:r>
            <a:endParaRPr lang="en-US" altLang="ja-JP" sz="971" b="1" dirty="0">
              <a:solidFill>
                <a:prstClr val="black"/>
              </a:solidFill>
              <a:latin typeface="ＭＳ Ｐゴシック" panose="020B0600070205080204" pitchFamily="50" charset="-128"/>
            </a:endParaRPr>
          </a:p>
          <a:p>
            <a:pPr marL="72649" indent="-72649" fontAlgn="base">
              <a:lnSpc>
                <a:spcPct val="80000"/>
              </a:lnSpc>
              <a:spcBef>
                <a:spcPct val="0"/>
              </a:spcBef>
              <a:spcAft>
                <a:spcPct val="0"/>
              </a:spcAft>
              <a:defRPr/>
            </a:pPr>
            <a:endParaRPr lang="en-US" altLang="ja-JP" sz="971" dirty="0">
              <a:solidFill>
                <a:prstClr val="black"/>
              </a:solidFill>
              <a:latin typeface="ＤＦ特太ゴシック体" panose="020B0509000000000000" pitchFamily="49" charset="-128"/>
              <a:ea typeface="ＤＦ特太ゴシック体" panose="020B0509000000000000" pitchFamily="49" charset="-128"/>
            </a:endParaRPr>
          </a:p>
        </p:txBody>
      </p:sp>
      <p:pic>
        <p:nvPicPr>
          <p:cNvPr id="160" name="図 15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380570" y="1471132"/>
            <a:ext cx="294408" cy="168294"/>
          </a:xfrm>
          <a:prstGeom prst="rect">
            <a:avLst/>
          </a:prstGeom>
          <a:solidFill>
            <a:schemeClr val="bg1"/>
          </a:solidFill>
        </p:spPr>
      </p:pic>
      <p:sp>
        <p:nvSpPr>
          <p:cNvPr id="71" name="フローチャート : 組合せ 232"/>
          <p:cNvSpPr/>
          <p:nvPr/>
        </p:nvSpPr>
        <p:spPr>
          <a:xfrm>
            <a:off x="3897895" y="5807105"/>
            <a:ext cx="2272292" cy="209101"/>
          </a:xfrm>
          <a:prstGeom prst="flowChartMerge">
            <a:avLst/>
          </a:prstGeom>
          <a:gradFill>
            <a:gsLst>
              <a:gs pos="0">
                <a:schemeClr val="accent6">
                  <a:tint val="50000"/>
                  <a:satMod val="300000"/>
                  <a:alpha val="80000"/>
                </a:schemeClr>
              </a:gs>
              <a:gs pos="77000">
                <a:schemeClr val="accent6">
                  <a:tint val="37000"/>
                  <a:satMod val="300000"/>
                </a:schemeClr>
              </a:gs>
              <a:gs pos="100000">
                <a:schemeClr val="accent6">
                  <a:tint val="15000"/>
                  <a:satMod val="350000"/>
                </a:schemeClr>
              </a:gs>
            </a:gsLst>
          </a:gradFill>
        </p:spPr>
        <p:style>
          <a:lnRef idx="1">
            <a:schemeClr val="accent6"/>
          </a:lnRef>
          <a:fillRef idx="2">
            <a:schemeClr val="accent6"/>
          </a:fillRef>
          <a:effectRef idx="1">
            <a:schemeClr val="accent6"/>
          </a:effectRef>
          <a:fontRef idx="minor">
            <a:schemeClr val="dk1"/>
          </a:fontRef>
        </p:style>
        <p:txBody>
          <a:bodyPr rtlCol="0" anchor="ctr"/>
          <a:lstStyle/>
          <a:p>
            <a:pPr fontAlgn="base">
              <a:lnSpc>
                <a:spcPct val="80000"/>
              </a:lnSpc>
              <a:spcBef>
                <a:spcPct val="20000"/>
              </a:spcBef>
              <a:spcAft>
                <a:spcPct val="0"/>
              </a:spcAft>
              <a:defRPr/>
            </a:pPr>
            <a:endParaRPr lang="ja-JP" altLang="en-US" sz="1360">
              <a:solidFill>
                <a:prstClr val="black"/>
              </a:solidFill>
            </a:endParaRPr>
          </a:p>
        </p:txBody>
      </p:sp>
      <p:cxnSp>
        <p:nvCxnSpPr>
          <p:cNvPr id="73" name="直線コネクタ 72"/>
          <p:cNvCxnSpPr/>
          <p:nvPr/>
        </p:nvCxnSpPr>
        <p:spPr>
          <a:xfrm flipV="1">
            <a:off x="218223" y="601490"/>
            <a:ext cx="9631638" cy="6560"/>
          </a:xfrm>
          <a:prstGeom prst="line">
            <a:avLst/>
          </a:prstGeom>
          <a:noFill/>
          <a:ln w="57150" cap="flat" cmpd="thinThick" algn="ctr">
            <a:solidFill>
              <a:srgbClr val="FF9966"/>
            </a:solidFill>
            <a:prstDash val="solid"/>
          </a:ln>
          <a:effectLst/>
        </p:spPr>
      </p:cxnSp>
      <p:sp>
        <p:nvSpPr>
          <p:cNvPr id="74" name="正方形/長方形 73"/>
          <p:cNvSpPr/>
          <p:nvPr/>
        </p:nvSpPr>
        <p:spPr>
          <a:xfrm>
            <a:off x="2693653" y="201649"/>
            <a:ext cx="4911447" cy="328758"/>
          </a:xfrm>
          <a:prstGeom prst="rect">
            <a:avLst/>
          </a:prstGeom>
        </p:spPr>
        <p:txBody>
          <a:bodyPr wrap="none">
            <a:spAutoFit/>
          </a:bodyPr>
          <a:lstStyle/>
          <a:p>
            <a:pPr algn="ctr" eaLnBrk="0" fontAlgn="base" hangingPunct="0">
              <a:lnSpc>
                <a:spcPct val="80000"/>
              </a:lnSpc>
              <a:spcBef>
                <a:spcPts val="474"/>
              </a:spcBef>
              <a:spcAft>
                <a:spcPct val="0"/>
              </a:spcAft>
              <a:defRPr/>
            </a:pPr>
            <a:r>
              <a:rPr lang="ja-JP" altLang="en-US" sz="1942" dirty="0">
                <a:solidFill>
                  <a:prstClr val="black"/>
                </a:solidFill>
                <a:latin typeface="ＤＦ特太ゴシック体" panose="020B0509000000000000" pitchFamily="49" charset="-128"/>
                <a:ea typeface="ＤＦ特太ゴシック体" panose="020B0509000000000000" pitchFamily="49" charset="-128"/>
              </a:rPr>
              <a:t>マイナンバーカードの利活用シーンの拡大</a:t>
            </a:r>
            <a:endParaRPr lang="ja-JP" altLang="ja-JP" sz="1942"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72" name="スライド番号プレースホルダー 1"/>
          <p:cNvSpPr txBox="1">
            <a:spLocks/>
          </p:cNvSpPr>
          <p:nvPr/>
        </p:nvSpPr>
        <p:spPr>
          <a:xfrm>
            <a:off x="7670273" y="6483723"/>
            <a:ext cx="23114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2000" dirty="0" smtClean="0">
                <a:latin typeface="ＭＳ ゴシック" panose="020B0609070205080204" pitchFamily="49" charset="-128"/>
                <a:ea typeface="ＭＳ ゴシック" panose="020B0609070205080204" pitchFamily="49" charset="-128"/>
              </a:rPr>
              <a:t>17</a:t>
            </a:r>
            <a:endParaRPr lang="ja-JP" altLang="en-US" sz="2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575535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9" name="表 198"/>
          <p:cNvGraphicFramePr>
            <a:graphicFrameLocks noGrp="1"/>
          </p:cNvGraphicFramePr>
          <p:nvPr>
            <p:extLst/>
          </p:nvPr>
        </p:nvGraphicFramePr>
        <p:xfrm>
          <a:off x="222945" y="905380"/>
          <a:ext cx="9604858" cy="5879583"/>
        </p:xfrm>
        <a:graphic>
          <a:graphicData uri="http://schemas.openxmlformats.org/drawingml/2006/table">
            <a:tbl>
              <a:tblPr firstRow="1" bandRow="1">
                <a:tableStyleId>{5940675A-B579-460E-94D1-54222C63F5DA}</a:tableStyleId>
              </a:tblPr>
              <a:tblGrid>
                <a:gridCol w="1895295">
                  <a:extLst>
                    <a:ext uri="{9D8B030D-6E8A-4147-A177-3AD203B41FA5}">
                      <a16:colId xmlns="" xmlns:a16="http://schemas.microsoft.com/office/drawing/2014/main" val="20000"/>
                    </a:ext>
                  </a:extLst>
                </a:gridCol>
                <a:gridCol w="205112">
                  <a:extLst>
                    <a:ext uri="{9D8B030D-6E8A-4147-A177-3AD203B41FA5}">
                      <a16:colId xmlns="" xmlns:a16="http://schemas.microsoft.com/office/drawing/2014/main" val="20001"/>
                    </a:ext>
                  </a:extLst>
                </a:gridCol>
                <a:gridCol w="668906">
                  <a:extLst>
                    <a:ext uri="{9D8B030D-6E8A-4147-A177-3AD203B41FA5}">
                      <a16:colId xmlns="" xmlns:a16="http://schemas.microsoft.com/office/drawing/2014/main" val="20002"/>
                    </a:ext>
                  </a:extLst>
                </a:gridCol>
                <a:gridCol w="668906">
                  <a:extLst>
                    <a:ext uri="{9D8B030D-6E8A-4147-A177-3AD203B41FA5}">
                      <a16:colId xmlns="" xmlns:a16="http://schemas.microsoft.com/office/drawing/2014/main" val="20003"/>
                    </a:ext>
                  </a:extLst>
                </a:gridCol>
                <a:gridCol w="351430">
                  <a:extLst>
                    <a:ext uri="{9D8B030D-6E8A-4147-A177-3AD203B41FA5}">
                      <a16:colId xmlns="" xmlns:a16="http://schemas.microsoft.com/office/drawing/2014/main" val="20004"/>
                    </a:ext>
                  </a:extLst>
                </a:gridCol>
                <a:gridCol w="317476">
                  <a:extLst>
                    <a:ext uri="{9D8B030D-6E8A-4147-A177-3AD203B41FA5}">
                      <a16:colId xmlns="" xmlns:a16="http://schemas.microsoft.com/office/drawing/2014/main" val="20005"/>
                    </a:ext>
                  </a:extLst>
                </a:gridCol>
                <a:gridCol w="668906">
                  <a:extLst>
                    <a:ext uri="{9D8B030D-6E8A-4147-A177-3AD203B41FA5}">
                      <a16:colId xmlns="" xmlns:a16="http://schemas.microsoft.com/office/drawing/2014/main" val="20006"/>
                    </a:ext>
                  </a:extLst>
                </a:gridCol>
                <a:gridCol w="895507">
                  <a:extLst>
                    <a:ext uri="{9D8B030D-6E8A-4147-A177-3AD203B41FA5}">
                      <a16:colId xmlns="" xmlns:a16="http://schemas.microsoft.com/office/drawing/2014/main" val="20007"/>
                    </a:ext>
                  </a:extLst>
                </a:gridCol>
                <a:gridCol w="442306">
                  <a:extLst>
                    <a:ext uri="{9D8B030D-6E8A-4147-A177-3AD203B41FA5}">
                      <a16:colId xmlns="" xmlns:a16="http://schemas.microsoft.com/office/drawing/2014/main" val="20008"/>
                    </a:ext>
                  </a:extLst>
                </a:gridCol>
                <a:gridCol w="3491014">
                  <a:extLst>
                    <a:ext uri="{9D8B030D-6E8A-4147-A177-3AD203B41FA5}">
                      <a16:colId xmlns="" xmlns:a16="http://schemas.microsoft.com/office/drawing/2014/main" val="20009"/>
                    </a:ext>
                  </a:extLst>
                </a:gridCol>
              </a:tblGrid>
              <a:tr h="414328">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89856" marR="89856" marT="44928" marB="449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solidFill>
                      <a:schemeClr val="bg1"/>
                    </a:solidFill>
                  </a:tcPr>
                </a:tc>
                <a:tc gridSpan="7">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89856" marR="89856" marT="44928" marB="44928">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89856" marR="89856" marT="44928" marB="44928">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hMerge="1">
                  <a:txBody>
                    <a:bodyPr/>
                    <a:lstStyle/>
                    <a:p>
                      <a:endParaRPr kumimoji="1" lang="ja-JP" altLang="en-US"/>
                    </a:p>
                  </a:txBody>
                  <a:tcPr/>
                </a:tc>
                <a:extLst>
                  <a:ext uri="{0D108BD9-81ED-4DB2-BD59-A6C34878D82A}">
                    <a16:rowId xmlns="" xmlns:a16="http://schemas.microsoft.com/office/drawing/2014/main" val="10000"/>
                  </a:ext>
                </a:extLst>
              </a:tr>
              <a:tr h="425255">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89856" marR="89856" marT="44928" marB="449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bg1"/>
                    </a:solidFill>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89856" marR="89856" marT="44928" marB="44928">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solidFill>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89856" marR="89856" marT="44928" marB="449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solidFill>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89856" marR="89856" marT="44928" marB="449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solidFill>
                  </a:tcPr>
                </a:tc>
                <a:tc gridSpan="2">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89856" marR="89856" marT="44928" marB="449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solidFill>
                  </a:tcPr>
                </a:tc>
                <a:tc hMerge="1">
                  <a:txBody>
                    <a:bodyPr/>
                    <a:lstStyle/>
                    <a:p>
                      <a:endParaRPr kumimoji="1" lang="ja-JP" altLang="en-US"/>
                    </a:p>
                  </a:txBody>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89856" marR="89856" marT="44928" marB="449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solidFill>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89856" marR="89856" marT="44928" marB="44928">
                    <a:lnL w="12700" cap="flat" cmpd="sng" algn="ctr">
                      <a:solidFill>
                        <a:schemeClr val="bg1"/>
                      </a:solidFill>
                      <a:prstDash val="solid"/>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89856" marR="89856" marT="44928" marB="44928">
                    <a:lnL w="12700" cap="flat" cmpd="sng" algn="ctr">
                      <a:solidFill>
                        <a:schemeClr val="tx1"/>
                      </a:solidFill>
                      <a:prstDash val="sysDot"/>
                      <a:round/>
                      <a:headEnd type="none" w="med" len="med"/>
                      <a:tailEnd type="none" w="med" len="med"/>
                    </a:lnL>
                    <a:lnR w="12700" cap="flat" cmpd="sng" algn="ctr">
                      <a:solidFill>
                        <a:schemeClr val="bg1"/>
                      </a:solidFill>
                      <a:prstDash val="solid"/>
                      <a:round/>
                      <a:headEnd type="none" w="med" len="med"/>
                      <a:tailEnd type="none" w="med" len="med"/>
                    </a:lnR>
                    <a:solidFill>
                      <a:schemeClr val="bg1"/>
                    </a:solidFill>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89856" marR="89856" marT="44928" marB="44928">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 xmlns:a16="http://schemas.microsoft.com/office/drawing/2014/main" val="10001"/>
                  </a:ext>
                </a:extLst>
              </a:tr>
              <a:tr h="1224000">
                <a:tc>
                  <a:txBody>
                    <a:bodyPr/>
                    <a:lstStyle/>
                    <a:p>
                      <a:endParaRPr kumimoji="1" lang="en-US" altLang="ja-JP" sz="1700" dirty="0" smtClean="0">
                        <a:latin typeface="Meiryo UI" panose="020B0604030504040204" pitchFamily="50" charset="-128"/>
                        <a:ea typeface="Meiryo UI" panose="020B0604030504040204" pitchFamily="50" charset="-128"/>
                        <a:cs typeface="Meiryo UI" panose="020B0604030504040204" pitchFamily="50" charset="-128"/>
                      </a:endParaRPr>
                    </a:p>
                  </a:txBody>
                  <a:tcPr marL="89856" marR="89856" marT="44928" marB="449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ysDash"/>
                      <a:round/>
                      <a:headEnd type="none" w="med" len="med"/>
                      <a:tailEnd type="none" w="med" len="med"/>
                    </a:lnB>
                  </a:tcPr>
                </a:tc>
                <a:tc gridSpan="4">
                  <a:txBody>
                    <a:bodyPr/>
                    <a:lstStyle/>
                    <a:p>
                      <a:endParaRPr kumimoji="1" lang="en-US" altLang="ja-JP" sz="1700" dirty="0" smtClean="0">
                        <a:latin typeface="Meiryo UI" panose="020B0604030504040204" pitchFamily="50" charset="-128"/>
                        <a:ea typeface="Meiryo UI" panose="020B0604030504040204" pitchFamily="50" charset="-128"/>
                        <a:cs typeface="Meiryo UI" panose="020B0604030504040204" pitchFamily="50" charset="-128"/>
                      </a:endParaRPr>
                    </a:p>
                  </a:txBody>
                  <a:tcPr marL="89856" marR="89856" marT="44928" marB="44928">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endParaRPr kumimoji="1" lang="en-US" altLang="ja-JP" sz="1700" dirty="0" smtClean="0">
                        <a:latin typeface="Meiryo UI" panose="020B0604030504040204" pitchFamily="50" charset="-128"/>
                        <a:ea typeface="Meiryo UI" panose="020B0604030504040204" pitchFamily="50" charset="-128"/>
                        <a:cs typeface="Meiryo UI" panose="020B0604030504040204" pitchFamily="50" charset="-128"/>
                      </a:endParaRPr>
                    </a:p>
                  </a:txBody>
                  <a:tcPr marL="89856" marR="89856" marT="44928" marB="44928">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2">
                  <a:txBody>
                    <a:bodyPr/>
                    <a:lstStyle/>
                    <a:p>
                      <a:endParaRPr kumimoji="1" lang="en-US" altLang="ja-JP" sz="1700" dirty="0" smtClean="0">
                        <a:latin typeface="Meiryo UI" panose="020B0604030504040204" pitchFamily="50" charset="-128"/>
                        <a:ea typeface="Meiryo UI" panose="020B0604030504040204" pitchFamily="50" charset="-128"/>
                        <a:cs typeface="Meiryo UI" panose="020B0604030504040204" pitchFamily="50" charset="-128"/>
                      </a:endParaRPr>
                    </a:p>
                  </a:txBody>
                  <a:tcPr marL="89856" marR="89856" marT="44928" marB="44928">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extLst>
                  <a:ext uri="{0D108BD9-81ED-4DB2-BD59-A6C34878D82A}">
                    <a16:rowId xmlns="" xmlns:a16="http://schemas.microsoft.com/office/drawing/2014/main" val="10002"/>
                  </a:ext>
                </a:extLst>
              </a:tr>
              <a:tr h="1224000">
                <a:tc>
                  <a:txBody>
                    <a:bodyPr/>
                    <a:lstStyle/>
                    <a:p>
                      <a:endParaRPr kumimoji="1" lang="en-US" altLang="ja-JP" sz="1700" dirty="0" smtClean="0">
                        <a:latin typeface="Meiryo UI" panose="020B0604030504040204" pitchFamily="50" charset="-128"/>
                        <a:ea typeface="Meiryo UI" panose="020B0604030504040204" pitchFamily="50" charset="-128"/>
                        <a:cs typeface="Meiryo UI" panose="020B0604030504040204" pitchFamily="50" charset="-128"/>
                      </a:endParaRPr>
                    </a:p>
                  </a:txBody>
                  <a:tcPr marL="89856" marR="89856" marT="44928" marB="449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gridSpan="4">
                  <a:txBody>
                    <a:bodyPr/>
                    <a:lstStyle/>
                    <a:p>
                      <a:endParaRPr kumimoji="1" lang="en-US" altLang="ja-JP" sz="1700" dirty="0" smtClean="0">
                        <a:latin typeface="Meiryo UI" panose="020B0604030504040204" pitchFamily="50" charset="-128"/>
                        <a:ea typeface="Meiryo UI" panose="020B0604030504040204" pitchFamily="50" charset="-128"/>
                        <a:cs typeface="Meiryo UI" panose="020B0604030504040204" pitchFamily="50" charset="-128"/>
                      </a:endParaRPr>
                    </a:p>
                  </a:txBody>
                  <a:tcPr marL="89856" marR="89856" marT="44928" marB="44928">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endParaRPr kumimoji="1" lang="en-US" altLang="ja-JP" sz="1700" dirty="0" smtClean="0">
                        <a:latin typeface="Meiryo UI" panose="020B0604030504040204" pitchFamily="50" charset="-128"/>
                        <a:ea typeface="Meiryo UI" panose="020B0604030504040204" pitchFamily="50" charset="-128"/>
                        <a:cs typeface="Meiryo UI" panose="020B0604030504040204" pitchFamily="50" charset="-128"/>
                      </a:endParaRPr>
                    </a:p>
                  </a:txBody>
                  <a:tcPr marL="89856" marR="89856" marT="44928" marB="44928">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2">
                  <a:txBody>
                    <a:bodyPr/>
                    <a:lstStyle/>
                    <a:p>
                      <a:endParaRPr kumimoji="1" lang="en-US" altLang="ja-JP" sz="1700" dirty="0" smtClean="0">
                        <a:latin typeface="Meiryo UI" panose="020B0604030504040204" pitchFamily="50" charset="-128"/>
                        <a:ea typeface="Meiryo UI" panose="020B0604030504040204" pitchFamily="50" charset="-128"/>
                        <a:cs typeface="Meiryo UI" panose="020B0604030504040204" pitchFamily="50" charset="-128"/>
                      </a:endParaRPr>
                    </a:p>
                  </a:txBody>
                  <a:tcPr marL="89856" marR="89856" marT="44928" marB="44928">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extLst>
                  <a:ext uri="{0D108BD9-81ED-4DB2-BD59-A6C34878D82A}">
                    <a16:rowId xmlns="" xmlns:a16="http://schemas.microsoft.com/office/drawing/2014/main" val="10003"/>
                  </a:ext>
                </a:extLst>
              </a:tr>
              <a:tr h="2592000">
                <a:tc>
                  <a:txBody>
                    <a:bodyPr/>
                    <a:lstStyle/>
                    <a:p>
                      <a:endParaRPr kumimoji="1" lang="en-US" altLang="ja-JP" sz="1700" dirty="0" smtClean="0">
                        <a:latin typeface="Meiryo UI" panose="020B0604030504040204" pitchFamily="50" charset="-128"/>
                        <a:ea typeface="Meiryo UI" panose="020B0604030504040204" pitchFamily="50" charset="-128"/>
                        <a:cs typeface="Meiryo UI" panose="020B0604030504040204" pitchFamily="50" charset="-128"/>
                      </a:endParaRPr>
                    </a:p>
                  </a:txBody>
                  <a:tcPr marL="89856" marR="89856" marT="44928" marB="449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4">
                  <a:txBody>
                    <a:bodyPr/>
                    <a:lstStyle/>
                    <a:p>
                      <a:endParaRPr kumimoji="1" lang="en-US" altLang="ja-JP" sz="1700" dirty="0" smtClean="0">
                        <a:latin typeface="Meiryo UI" panose="020B0604030504040204" pitchFamily="50" charset="-128"/>
                        <a:ea typeface="Meiryo UI" panose="020B0604030504040204" pitchFamily="50" charset="-128"/>
                        <a:cs typeface="Meiryo UI" panose="020B0604030504040204" pitchFamily="50" charset="-128"/>
                      </a:endParaRPr>
                    </a:p>
                  </a:txBody>
                  <a:tcPr marL="89856" marR="89856" marT="44928" marB="44928">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endParaRPr kumimoji="1" lang="en-US" altLang="ja-JP" sz="1700" dirty="0" smtClean="0">
                        <a:latin typeface="Meiryo UI" panose="020B0604030504040204" pitchFamily="50" charset="-128"/>
                        <a:ea typeface="Meiryo UI" panose="020B0604030504040204" pitchFamily="50" charset="-128"/>
                        <a:cs typeface="Meiryo UI" panose="020B0604030504040204" pitchFamily="50" charset="-128"/>
                      </a:endParaRPr>
                    </a:p>
                  </a:txBody>
                  <a:tcPr marL="89856" marR="89856" marT="44928" marB="44928">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endParaRPr kumimoji="1" lang="en-US" altLang="ja-JP" sz="1700" dirty="0" smtClean="0">
                        <a:latin typeface="Meiryo UI" panose="020B0604030504040204" pitchFamily="50" charset="-128"/>
                        <a:ea typeface="Meiryo UI" panose="020B0604030504040204" pitchFamily="50" charset="-128"/>
                        <a:cs typeface="Meiryo UI" panose="020B0604030504040204" pitchFamily="50" charset="-128"/>
                      </a:endParaRPr>
                    </a:p>
                  </a:txBody>
                  <a:tcPr marL="89856" marR="89856" marT="44928" marB="44928">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extLst>
                  <a:ext uri="{0D108BD9-81ED-4DB2-BD59-A6C34878D82A}">
                    <a16:rowId xmlns="" xmlns:a16="http://schemas.microsoft.com/office/drawing/2014/main" val="10004"/>
                  </a:ext>
                </a:extLst>
              </a:tr>
            </a:tbl>
          </a:graphicData>
        </a:graphic>
      </p:graphicFrame>
      <p:sp>
        <p:nvSpPr>
          <p:cNvPr id="224" name="ホームベース 223"/>
          <p:cNvSpPr/>
          <p:nvPr/>
        </p:nvSpPr>
        <p:spPr>
          <a:xfrm>
            <a:off x="6953666" y="4383251"/>
            <a:ext cx="2808000" cy="2262646"/>
          </a:xfrm>
          <a:prstGeom prst="homePlate">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9">
              <a:latin typeface="Meiryo UI" panose="020B0604030504040204" pitchFamily="50" charset="-128"/>
              <a:ea typeface="Meiryo UI" panose="020B0604030504040204" pitchFamily="50" charset="-128"/>
              <a:cs typeface="Meiryo UI" panose="020B0604030504040204" pitchFamily="50" charset="-128"/>
            </a:endParaRPr>
          </a:p>
        </p:txBody>
      </p:sp>
      <p:sp>
        <p:nvSpPr>
          <p:cNvPr id="226" name="テキスト ボックス 225"/>
          <p:cNvSpPr txBox="1"/>
          <p:nvPr/>
        </p:nvSpPr>
        <p:spPr>
          <a:xfrm>
            <a:off x="7557456" y="5335106"/>
            <a:ext cx="1183663" cy="369332"/>
          </a:xfrm>
          <a:prstGeom prst="rect">
            <a:avLst/>
          </a:prstGeom>
          <a:noFill/>
        </p:spPr>
        <p:txBody>
          <a:bodyPr wrap="square"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事業実施</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6" name="AutoShape 15"/>
          <p:cNvSpPr>
            <a:spLocks noChangeArrowheads="1"/>
          </p:cNvSpPr>
          <p:nvPr/>
        </p:nvSpPr>
        <p:spPr bwMode="auto">
          <a:xfrm>
            <a:off x="316193" y="238652"/>
            <a:ext cx="9447314" cy="463392"/>
          </a:xfrm>
          <a:prstGeom prst="roundRect">
            <a:avLst>
              <a:gd name="adj" fmla="val 21125"/>
            </a:avLst>
          </a:prstGeom>
          <a:gradFill rotWithShape="1">
            <a:gsLst>
              <a:gs pos="0">
                <a:srgbClr val="FF9933"/>
              </a:gs>
              <a:gs pos="50000">
                <a:schemeClr val="bg1"/>
              </a:gs>
              <a:gs pos="100000">
                <a:srgbClr val="FF9933"/>
              </a:gs>
            </a:gsLst>
            <a:lin ang="5400000" scaled="1"/>
          </a:gradFill>
          <a:ln w="57150" cmpd="thickThin">
            <a:solidFill>
              <a:schemeClr val="tx1"/>
            </a:solidFill>
            <a:round/>
            <a:headEnd/>
            <a:tailEnd/>
          </a:ln>
          <a:effectLst/>
        </p:spPr>
        <p:txBody>
          <a:bodyPr lIns="89481" tIns="44742" rIns="89481" bIns="44742" anchor="ctr"/>
          <a:lstStyle/>
          <a:p>
            <a:pPr algn="ctr" defTabSz="895124" fontAlgn="base">
              <a:spcBef>
                <a:spcPct val="0"/>
              </a:spcBef>
              <a:spcAft>
                <a:spcPct val="0"/>
              </a:spcAft>
              <a:defRPr/>
            </a:pPr>
            <a:r>
              <a:rPr lang="ja-JP" altLang="en-US" sz="1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マイナンバーカードを活用した消費活性化策の実施（消費税率引上げに伴う反動減対策）</a:t>
            </a:r>
          </a:p>
        </p:txBody>
      </p:sp>
      <p:sp>
        <p:nvSpPr>
          <p:cNvPr id="10" name="テキスト ボックス 9"/>
          <p:cNvSpPr txBox="1"/>
          <p:nvPr/>
        </p:nvSpPr>
        <p:spPr>
          <a:xfrm>
            <a:off x="3552234" y="947082"/>
            <a:ext cx="1204441" cy="334259"/>
          </a:xfrm>
          <a:prstGeom prst="rect">
            <a:avLst/>
          </a:prstGeom>
          <a:noFill/>
        </p:spPr>
        <p:txBody>
          <a:bodyPr wrap="square" rtlCol="0">
            <a:spAutoFit/>
          </a:bodyPr>
          <a:lstStyle/>
          <a:p>
            <a:r>
              <a:rPr lang="en-US" altLang="ja-JP" sz="1572" b="1"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572" b="1" dirty="0">
                <a:latin typeface="Meiryo UI" panose="020B0604030504040204" pitchFamily="50" charset="-128"/>
                <a:ea typeface="Meiryo UI" panose="020B0604030504040204" pitchFamily="50" charset="-128"/>
                <a:cs typeface="Meiryo UI" panose="020B0604030504040204" pitchFamily="50" charset="-128"/>
              </a:rPr>
              <a:t>年度</a:t>
            </a:r>
          </a:p>
        </p:txBody>
      </p:sp>
      <p:sp>
        <p:nvSpPr>
          <p:cNvPr id="200" name="テキスト ボックス 199"/>
          <p:cNvSpPr txBox="1"/>
          <p:nvPr/>
        </p:nvSpPr>
        <p:spPr>
          <a:xfrm>
            <a:off x="7445378" y="947082"/>
            <a:ext cx="1160851" cy="334259"/>
          </a:xfrm>
          <a:prstGeom prst="rect">
            <a:avLst/>
          </a:prstGeom>
          <a:noFill/>
        </p:spPr>
        <p:txBody>
          <a:bodyPr wrap="square" rtlCol="0">
            <a:spAutoFit/>
          </a:bodyPr>
          <a:lstStyle/>
          <a:p>
            <a:r>
              <a:rPr lang="en-US" altLang="ja-JP" sz="1572" b="1"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572" b="1" dirty="0">
                <a:latin typeface="Meiryo UI" panose="020B0604030504040204" pitchFamily="50" charset="-128"/>
                <a:ea typeface="Meiryo UI" panose="020B0604030504040204" pitchFamily="50" charset="-128"/>
                <a:cs typeface="Meiryo UI" panose="020B0604030504040204" pitchFamily="50" charset="-128"/>
              </a:rPr>
              <a:t>年度</a:t>
            </a:r>
          </a:p>
        </p:txBody>
      </p:sp>
      <p:sp>
        <p:nvSpPr>
          <p:cNvPr id="201" name="テキスト ボックス 200"/>
          <p:cNvSpPr txBox="1"/>
          <p:nvPr/>
        </p:nvSpPr>
        <p:spPr>
          <a:xfrm>
            <a:off x="244576" y="1951671"/>
            <a:ext cx="1896588" cy="738664"/>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（参考）</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低所得者・子育て世帯向けプレミアム商品券</a:t>
            </a:r>
          </a:p>
        </p:txBody>
      </p:sp>
      <p:sp>
        <p:nvSpPr>
          <p:cNvPr id="202" name="テキスト ボックス 201"/>
          <p:cNvSpPr txBox="1"/>
          <p:nvPr/>
        </p:nvSpPr>
        <p:spPr>
          <a:xfrm>
            <a:off x="244576" y="3071682"/>
            <a:ext cx="1896588" cy="95410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（参考）</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中小・小規模事業者の店舗での消費者へのポイント還元等の支援策</a:t>
            </a:r>
          </a:p>
        </p:txBody>
      </p:sp>
      <p:sp>
        <p:nvSpPr>
          <p:cNvPr id="203" name="テキスト ボックス 202"/>
          <p:cNvSpPr txBox="1"/>
          <p:nvPr/>
        </p:nvSpPr>
        <p:spPr>
          <a:xfrm>
            <a:off x="245712" y="4962842"/>
            <a:ext cx="1896588" cy="1077218"/>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マイナンバーカードを活用した消費活性化策</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（自治体ポイント）</a:t>
            </a:r>
          </a:p>
        </p:txBody>
      </p:sp>
      <p:sp>
        <p:nvSpPr>
          <p:cNvPr id="216" name="ホームベース 215"/>
          <p:cNvSpPr/>
          <p:nvPr/>
        </p:nvSpPr>
        <p:spPr>
          <a:xfrm>
            <a:off x="4031140" y="3106494"/>
            <a:ext cx="2920045" cy="936000"/>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9">
              <a:latin typeface="Meiryo UI" panose="020B0604030504040204" pitchFamily="50" charset="-128"/>
              <a:ea typeface="Meiryo UI" panose="020B0604030504040204" pitchFamily="50" charset="-128"/>
              <a:cs typeface="Meiryo UI" panose="020B0604030504040204" pitchFamily="50" charset="-128"/>
            </a:endParaRPr>
          </a:p>
        </p:txBody>
      </p:sp>
      <p:sp>
        <p:nvSpPr>
          <p:cNvPr id="217" name="テキスト ボックス 216"/>
          <p:cNvSpPr txBox="1"/>
          <p:nvPr/>
        </p:nvSpPr>
        <p:spPr>
          <a:xfrm>
            <a:off x="4809044" y="3427259"/>
            <a:ext cx="1048773" cy="307777"/>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事業実施</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8" name="テキスト ボックス 227"/>
          <p:cNvSpPr txBox="1"/>
          <p:nvPr/>
        </p:nvSpPr>
        <p:spPr>
          <a:xfrm>
            <a:off x="3739914" y="1373302"/>
            <a:ext cx="582450" cy="302445"/>
          </a:xfrm>
          <a:prstGeom prst="rect">
            <a:avLst/>
          </a:prstGeom>
          <a:noFill/>
        </p:spPr>
        <p:txBody>
          <a:bodyPr wrap="square" rtlCol="0">
            <a:spAutoFit/>
          </a:bodyPr>
          <a:lstStyle/>
          <a:p>
            <a:pPr algn="ctr"/>
            <a:r>
              <a:rPr lang="en-US" altLang="ja-JP" sz="1376"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376" dirty="0">
                <a:latin typeface="Meiryo UI" panose="020B0604030504040204" pitchFamily="50" charset="-128"/>
                <a:ea typeface="Meiryo UI" panose="020B0604030504040204" pitchFamily="50" charset="-128"/>
                <a:cs typeface="Meiryo UI" panose="020B0604030504040204" pitchFamily="50" charset="-128"/>
              </a:rPr>
              <a:t>月</a:t>
            </a:r>
          </a:p>
        </p:txBody>
      </p:sp>
      <p:sp>
        <p:nvSpPr>
          <p:cNvPr id="211" name="ホームベース 210"/>
          <p:cNvSpPr/>
          <p:nvPr/>
        </p:nvSpPr>
        <p:spPr>
          <a:xfrm>
            <a:off x="4031140" y="1867445"/>
            <a:ext cx="1843469" cy="936000"/>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9">
              <a:latin typeface="Meiryo UI" panose="020B0604030504040204" pitchFamily="50" charset="-128"/>
              <a:ea typeface="Meiryo UI" panose="020B0604030504040204" pitchFamily="50" charset="-128"/>
              <a:cs typeface="Meiryo UI" panose="020B0604030504040204" pitchFamily="50" charset="-128"/>
            </a:endParaRPr>
          </a:p>
        </p:txBody>
      </p:sp>
      <p:sp>
        <p:nvSpPr>
          <p:cNvPr id="213" name="テキスト ボックス 212"/>
          <p:cNvSpPr txBox="1"/>
          <p:nvPr/>
        </p:nvSpPr>
        <p:spPr>
          <a:xfrm>
            <a:off x="4341219" y="2187423"/>
            <a:ext cx="1048773" cy="307777"/>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事業実施</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矢印コネクタ 2"/>
          <p:cNvCxnSpPr/>
          <p:nvPr/>
        </p:nvCxnSpPr>
        <p:spPr>
          <a:xfrm>
            <a:off x="2141164" y="5408792"/>
            <a:ext cx="4752000" cy="0"/>
          </a:xfrm>
          <a:prstGeom prst="straightConnector1">
            <a:avLst/>
          </a:prstGeom>
          <a:ln w="114300">
            <a:tailEnd type="triangle"/>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1947753" y="5604190"/>
            <a:ext cx="5200463" cy="584775"/>
          </a:xfrm>
          <a:prstGeom prst="rect">
            <a:avLst/>
          </a:prstGeom>
          <a:noFill/>
        </p:spPr>
        <p:txBody>
          <a:bodyPr wrap="none" rtlCol="0">
            <a:spAutoFit/>
          </a:bodyP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事業実施に向けた準備作業</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（システム改修、広報、マイキー</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ID</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設定支援、店舗募集等）</a:t>
            </a:r>
          </a:p>
        </p:txBody>
      </p:sp>
      <p:sp>
        <p:nvSpPr>
          <p:cNvPr id="20" name="テキスト ボックス 19"/>
          <p:cNvSpPr txBox="1"/>
          <p:nvPr/>
        </p:nvSpPr>
        <p:spPr>
          <a:xfrm>
            <a:off x="2120402" y="4589601"/>
            <a:ext cx="4629794" cy="646331"/>
          </a:xfrm>
          <a:prstGeom prst="rect">
            <a:avLst/>
          </a:prstGeom>
          <a:noFill/>
        </p:spPr>
        <p:txBody>
          <a:bodyPr wrap="none" rtlCol="0">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①１０／１０の地方補助金を交付</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cs typeface="Meiryo UI" panose="020B0604030504040204" pitchFamily="50" charset="-128"/>
              </a:rPr>
              <a:t>②マイキープラットフォーム運用協議会への参加</a:t>
            </a:r>
          </a:p>
        </p:txBody>
      </p:sp>
      <p:sp>
        <p:nvSpPr>
          <p:cNvPr id="21" name="スライド番号プレースホルダー 1"/>
          <p:cNvSpPr txBox="1">
            <a:spLocks/>
          </p:cNvSpPr>
          <p:nvPr/>
        </p:nvSpPr>
        <p:spPr>
          <a:xfrm>
            <a:off x="7728479" y="6486374"/>
            <a:ext cx="2352146"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2000" b="1" dirty="0" smtClean="0">
                <a:solidFill>
                  <a:prstClr val="black"/>
                </a:solidFill>
                <a:latin typeface="+mn-ea"/>
              </a:rPr>
              <a:t>1</a:t>
            </a:r>
          </a:p>
          <a:p>
            <a:pPr algn="r"/>
            <a:endParaRPr lang="ja-JP" altLang="en-US" sz="2000" b="1" dirty="0">
              <a:solidFill>
                <a:prstClr val="black"/>
              </a:solidFill>
              <a:latin typeface="+mn-ea"/>
            </a:endParaRPr>
          </a:p>
        </p:txBody>
      </p:sp>
    </p:spTree>
    <p:extLst>
      <p:ext uri="{BB962C8B-B14F-4D97-AF65-F5344CB8AC3E}">
        <p14:creationId xmlns:p14="http://schemas.microsoft.com/office/powerpoint/2010/main" val="23065582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88330" y="0"/>
            <a:ext cx="9904983" cy="6858000"/>
          </a:xfrm>
          <a:prstGeom prst="rect">
            <a:avLst/>
          </a:prstGeom>
        </p:spPr>
      </p:pic>
      <p:sp>
        <p:nvSpPr>
          <p:cNvPr id="100" name="正方形/長方形 99"/>
          <p:cNvSpPr/>
          <p:nvPr/>
        </p:nvSpPr>
        <p:spPr>
          <a:xfrm>
            <a:off x="7681912" y="36000"/>
            <a:ext cx="2232000" cy="360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000" dirty="0">
                <a:solidFill>
                  <a:schemeClr val="tx1"/>
                </a:solidFill>
                <a:latin typeface="ＭＳ ゴシック" panose="020B0609070205080204" pitchFamily="49" charset="-128"/>
                <a:ea typeface="ＭＳ ゴシック" panose="020B0609070205080204" pitchFamily="49" charset="-128"/>
              </a:rPr>
              <a:t>第</a:t>
            </a:r>
            <a:r>
              <a:rPr lang="en-US" altLang="ja-JP" sz="1000" dirty="0">
                <a:solidFill>
                  <a:schemeClr val="tx1"/>
                </a:solidFill>
                <a:latin typeface="ＭＳ ゴシック" panose="020B0609070205080204" pitchFamily="49" charset="-128"/>
                <a:ea typeface="ＭＳ ゴシック" panose="020B0609070205080204" pitchFamily="49" charset="-128"/>
              </a:rPr>
              <a:t>17</a:t>
            </a:r>
            <a:r>
              <a:rPr lang="ja-JP" altLang="en-US" sz="1000" dirty="0">
                <a:solidFill>
                  <a:schemeClr val="tx1"/>
                </a:solidFill>
                <a:latin typeface="ＭＳ ゴシック" panose="020B0609070205080204" pitchFamily="49" charset="-128"/>
                <a:ea typeface="ＭＳ ゴシック" panose="020B0609070205080204" pitchFamily="49" charset="-128"/>
              </a:rPr>
              <a:t>回経済財政諮問会議</a:t>
            </a:r>
            <a:endParaRPr lang="en-US" altLang="ja-JP" sz="1000"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1000" dirty="0">
                <a:solidFill>
                  <a:schemeClr val="tx1"/>
                </a:solidFill>
                <a:latin typeface="ＭＳ ゴシック" panose="020B0609070205080204" pitchFamily="49" charset="-128"/>
                <a:ea typeface="ＭＳ ゴシック" panose="020B0609070205080204" pitchFamily="49" charset="-128"/>
              </a:rPr>
              <a:t>茂木議員提出資料（</a:t>
            </a:r>
            <a:r>
              <a:rPr lang="en-US" altLang="ja-JP" sz="1000" dirty="0">
                <a:solidFill>
                  <a:schemeClr val="tx1"/>
                </a:solidFill>
                <a:latin typeface="ＭＳ ゴシック" panose="020B0609070205080204" pitchFamily="49" charset="-128"/>
                <a:ea typeface="ＭＳ ゴシック" panose="020B0609070205080204" pitchFamily="49" charset="-128"/>
              </a:rPr>
              <a:t>H30</a:t>
            </a:r>
            <a:r>
              <a:rPr lang="ja-JP" altLang="en-US" sz="1000" dirty="0">
                <a:solidFill>
                  <a:schemeClr val="tx1"/>
                </a:solidFill>
                <a:latin typeface="ＭＳ ゴシック" panose="020B0609070205080204" pitchFamily="49" charset="-128"/>
                <a:ea typeface="ＭＳ ゴシック" panose="020B0609070205080204" pitchFamily="49" charset="-128"/>
              </a:rPr>
              <a:t>年</a:t>
            </a:r>
            <a:r>
              <a:rPr lang="en-US" altLang="ja-JP" sz="1000" dirty="0">
                <a:solidFill>
                  <a:schemeClr val="tx1"/>
                </a:solidFill>
                <a:latin typeface="ＭＳ ゴシック" panose="020B0609070205080204" pitchFamily="49" charset="-128"/>
                <a:ea typeface="ＭＳ ゴシック" panose="020B0609070205080204" pitchFamily="49" charset="-128"/>
              </a:rPr>
              <a:t>12</a:t>
            </a:r>
            <a:r>
              <a:rPr lang="ja-JP" altLang="en-US" sz="1000" dirty="0">
                <a:solidFill>
                  <a:schemeClr val="tx1"/>
                </a:solidFill>
                <a:latin typeface="ＭＳ ゴシック" panose="020B0609070205080204" pitchFamily="49" charset="-128"/>
                <a:ea typeface="ＭＳ ゴシック" panose="020B0609070205080204" pitchFamily="49" charset="-128"/>
              </a:rPr>
              <a:t>月</a:t>
            </a:r>
            <a:r>
              <a:rPr lang="en-US" altLang="ja-JP" sz="1000" dirty="0">
                <a:solidFill>
                  <a:schemeClr val="tx1"/>
                </a:solidFill>
                <a:latin typeface="ＭＳ ゴシック" panose="020B0609070205080204" pitchFamily="49" charset="-128"/>
                <a:ea typeface="ＭＳ ゴシック" panose="020B0609070205080204" pitchFamily="49" charset="-128"/>
              </a:rPr>
              <a:t>20</a:t>
            </a:r>
            <a:r>
              <a:rPr lang="ja-JP" altLang="en-US" sz="1000" dirty="0">
                <a:solidFill>
                  <a:schemeClr val="tx1"/>
                </a:solidFill>
                <a:latin typeface="ＭＳ ゴシック" panose="020B0609070205080204" pitchFamily="49" charset="-128"/>
                <a:ea typeface="ＭＳ ゴシック" panose="020B0609070205080204" pitchFamily="49" charset="-128"/>
              </a:rPr>
              <a:t>日）</a:t>
            </a:r>
          </a:p>
        </p:txBody>
      </p:sp>
      <p:sp>
        <p:nvSpPr>
          <p:cNvPr id="4" name="正方形/長方形 3"/>
          <p:cNvSpPr/>
          <p:nvPr/>
        </p:nvSpPr>
        <p:spPr>
          <a:xfrm>
            <a:off x="172152" y="5043340"/>
            <a:ext cx="9756000" cy="51847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テキスト ボックス 5"/>
          <p:cNvSpPr txBox="1"/>
          <p:nvPr/>
        </p:nvSpPr>
        <p:spPr>
          <a:xfrm>
            <a:off x="9678352" y="6586882"/>
            <a:ext cx="195800" cy="184666"/>
          </a:xfrm>
          <a:prstGeom prst="rect">
            <a:avLst/>
          </a:prstGeom>
          <a:solidFill>
            <a:schemeClr val="bg1"/>
          </a:solidFill>
        </p:spPr>
        <p:txBody>
          <a:bodyPr wrap="square" rtlCol="0">
            <a:spAutoFit/>
          </a:bodyPr>
          <a:lstStyle/>
          <a:p>
            <a:endParaRPr lang="ja-JP" altLang="en-US" sz="600" dirty="0">
              <a:latin typeface="ＭＳ ゴシック" panose="020B0609070205080204" pitchFamily="49" charset="-128"/>
              <a:ea typeface="ＭＳ ゴシック" panose="020B0609070205080204" pitchFamily="49" charset="-128"/>
            </a:endParaRPr>
          </a:p>
        </p:txBody>
      </p:sp>
      <p:sp>
        <p:nvSpPr>
          <p:cNvPr id="8" name="テキスト ボックス 7"/>
          <p:cNvSpPr txBox="1"/>
          <p:nvPr/>
        </p:nvSpPr>
        <p:spPr>
          <a:xfrm>
            <a:off x="273904" y="36474"/>
            <a:ext cx="825322" cy="369332"/>
          </a:xfrm>
          <a:prstGeom prst="rect">
            <a:avLst/>
          </a:prstGeom>
          <a:solidFill>
            <a:schemeClr val="bg1"/>
          </a:solidFill>
          <a:ln>
            <a:solidFill>
              <a:schemeClr val="tx1"/>
            </a:solidFill>
          </a:ln>
        </p:spPr>
        <p:txBody>
          <a:bodyPr wrap="square" rtlCol="0">
            <a:spAutoFit/>
          </a:bodyPr>
          <a:lstStyle/>
          <a:p>
            <a:r>
              <a:rPr lang="ja-JP" altLang="en-US" dirty="0" smtClean="0"/>
              <a:t>参考２</a:t>
            </a:r>
            <a:endParaRPr kumimoji="1" lang="ja-JP" altLang="en-US" dirty="0"/>
          </a:p>
        </p:txBody>
      </p:sp>
      <p:sp>
        <p:nvSpPr>
          <p:cNvPr id="7" name="スライド番号プレースホルダー 1"/>
          <p:cNvSpPr txBox="1">
            <a:spLocks/>
          </p:cNvSpPr>
          <p:nvPr/>
        </p:nvSpPr>
        <p:spPr>
          <a:xfrm>
            <a:off x="7670273" y="6483723"/>
            <a:ext cx="23114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2000" dirty="0" smtClean="0">
                <a:latin typeface="ＭＳ ゴシック" panose="020B0609070205080204" pitchFamily="49" charset="-128"/>
                <a:ea typeface="ＭＳ ゴシック" panose="020B0609070205080204" pitchFamily="49" charset="-128"/>
              </a:rPr>
              <a:t>18</a:t>
            </a:r>
            <a:endParaRPr lang="ja-JP" altLang="en-US" sz="2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3558419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角丸四角形 168"/>
          <p:cNvSpPr/>
          <p:nvPr/>
        </p:nvSpPr>
        <p:spPr>
          <a:xfrm>
            <a:off x="4848989" y="5326619"/>
            <a:ext cx="2251324" cy="1259203"/>
          </a:xfrm>
          <a:prstGeom prst="roundRect">
            <a:avLst>
              <a:gd name="adj" fmla="val 7945"/>
            </a:avLst>
          </a:prstGeom>
          <a:solidFill>
            <a:srgbClr val="D7A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38">
              <a:latin typeface="Meiryo UI" panose="020B0604030504040204" pitchFamily="50" charset="-128"/>
              <a:ea typeface="Meiryo UI" panose="020B0604030504040204" pitchFamily="50" charset="-128"/>
              <a:cs typeface="Meiryo UI" panose="020B0604030504040204" pitchFamily="50" charset="-128"/>
            </a:endParaRPr>
          </a:p>
        </p:txBody>
      </p:sp>
      <p:sp>
        <p:nvSpPr>
          <p:cNvPr id="164" name="角丸四角形 163"/>
          <p:cNvSpPr/>
          <p:nvPr/>
        </p:nvSpPr>
        <p:spPr>
          <a:xfrm>
            <a:off x="2439077" y="5326475"/>
            <a:ext cx="2251324" cy="1255368"/>
          </a:xfrm>
          <a:prstGeom prst="roundRect">
            <a:avLst>
              <a:gd name="adj" fmla="val 7945"/>
            </a:avLst>
          </a:prstGeom>
          <a:solidFill>
            <a:srgbClr val="D7A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38">
              <a:latin typeface="Meiryo UI" panose="020B0604030504040204" pitchFamily="50" charset="-128"/>
              <a:ea typeface="Meiryo UI" panose="020B0604030504040204" pitchFamily="50" charset="-128"/>
              <a:cs typeface="Meiryo UI" panose="020B0604030504040204" pitchFamily="50" charset="-128"/>
            </a:endParaRPr>
          </a:p>
        </p:txBody>
      </p:sp>
      <p:sp>
        <p:nvSpPr>
          <p:cNvPr id="138" name="角丸四角形 137"/>
          <p:cNvSpPr/>
          <p:nvPr/>
        </p:nvSpPr>
        <p:spPr>
          <a:xfrm>
            <a:off x="410208" y="1374551"/>
            <a:ext cx="2934544" cy="577394"/>
          </a:xfrm>
          <a:prstGeom prst="roundRect">
            <a:avLst>
              <a:gd name="adj" fmla="val 2548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38">
              <a:latin typeface="Meiryo UI" panose="020B0604030504040204" pitchFamily="50" charset="-128"/>
              <a:ea typeface="Meiryo UI" panose="020B0604030504040204" pitchFamily="50" charset="-128"/>
              <a:cs typeface="Meiryo UI" panose="020B0604030504040204" pitchFamily="50" charset="-128"/>
            </a:endParaRPr>
          </a:p>
        </p:txBody>
      </p:sp>
      <p:sp>
        <p:nvSpPr>
          <p:cNvPr id="133" name="角丸四角形 132"/>
          <p:cNvSpPr/>
          <p:nvPr/>
        </p:nvSpPr>
        <p:spPr>
          <a:xfrm>
            <a:off x="6328198" y="3403938"/>
            <a:ext cx="3355931" cy="684400"/>
          </a:xfrm>
          <a:prstGeom prst="roundRect">
            <a:avLst>
              <a:gd name="adj" fmla="val 2058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38">
              <a:latin typeface="Meiryo UI" panose="020B0604030504040204" pitchFamily="50" charset="-128"/>
              <a:ea typeface="Meiryo UI" panose="020B0604030504040204" pitchFamily="50" charset="-128"/>
              <a:cs typeface="Meiryo UI" panose="020B0604030504040204" pitchFamily="50" charset="-128"/>
            </a:endParaRPr>
          </a:p>
        </p:txBody>
      </p:sp>
      <p:sp>
        <p:nvSpPr>
          <p:cNvPr id="132" name="角丸四角形 131"/>
          <p:cNvSpPr/>
          <p:nvPr/>
        </p:nvSpPr>
        <p:spPr>
          <a:xfrm>
            <a:off x="6302481" y="1355611"/>
            <a:ext cx="3355931" cy="577394"/>
          </a:xfrm>
          <a:prstGeom prst="roundRect">
            <a:avLst>
              <a:gd name="adj" fmla="val 2548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38">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正方形/長方形 67"/>
          <p:cNvSpPr/>
          <p:nvPr/>
        </p:nvSpPr>
        <p:spPr>
          <a:xfrm>
            <a:off x="3465673" y="962136"/>
            <a:ext cx="2559485" cy="4112970"/>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38">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2" name="グループ化 81"/>
          <p:cNvGrpSpPr/>
          <p:nvPr/>
        </p:nvGrpSpPr>
        <p:grpSpPr>
          <a:xfrm>
            <a:off x="737693" y="4135940"/>
            <a:ext cx="756457" cy="697448"/>
            <a:chOff x="522352" y="3703129"/>
            <a:chExt cx="943590" cy="851590"/>
          </a:xfrm>
        </p:grpSpPr>
        <p:pic>
          <p:nvPicPr>
            <p:cNvPr id="18" name="図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352" y="3703129"/>
              <a:ext cx="943590" cy="851590"/>
            </a:xfrm>
            <a:prstGeom prst="rect">
              <a:avLst/>
            </a:prstGeom>
          </p:spPr>
        </p:pic>
        <p:sp>
          <p:nvSpPr>
            <p:cNvPr id="36" name="正方形/長方形 35"/>
            <p:cNvSpPr/>
            <p:nvPr/>
          </p:nvSpPr>
          <p:spPr>
            <a:xfrm>
              <a:off x="540981" y="3965774"/>
              <a:ext cx="729743" cy="171518"/>
            </a:xfrm>
            <a:prstGeom prst="rect">
              <a:avLst/>
            </a:prstGeom>
            <a:solidFill>
              <a:srgbClr val="917A8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ja-JP" altLang="en-US" sz="869" dirty="0">
                  <a:latin typeface="Meiryo UI" panose="020B0604030504040204" pitchFamily="50" charset="-128"/>
                  <a:ea typeface="Meiryo UI" panose="020B0604030504040204" pitchFamily="50" charset="-128"/>
                  <a:cs typeface="Meiryo UI" panose="020B0604030504040204" pitchFamily="50" charset="-128"/>
                </a:rPr>
                <a:t>公 民 館</a:t>
              </a:r>
            </a:p>
          </p:txBody>
        </p:sp>
      </p:grpSp>
      <p:sp>
        <p:nvSpPr>
          <p:cNvPr id="35" name="円/楕円 34"/>
          <p:cNvSpPr/>
          <p:nvPr/>
        </p:nvSpPr>
        <p:spPr>
          <a:xfrm>
            <a:off x="1149611" y="4510223"/>
            <a:ext cx="718241" cy="489048"/>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38">
              <a:latin typeface="Meiryo UI" panose="020B0604030504040204" pitchFamily="50" charset="-128"/>
              <a:ea typeface="Meiryo UI" panose="020B0604030504040204" pitchFamily="50" charset="-128"/>
              <a:cs typeface="Meiryo UI" panose="020B0604030504040204" pitchFamily="50" charset="-128"/>
            </a:endParaRPr>
          </a:p>
        </p:txBody>
      </p:sp>
      <p:pic>
        <p:nvPicPr>
          <p:cNvPr id="19" name="図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904" y="3073844"/>
            <a:ext cx="876982" cy="648399"/>
          </a:xfrm>
          <a:prstGeom prst="rect">
            <a:avLst/>
          </a:prstGeom>
        </p:spPr>
      </p:pic>
      <p:sp>
        <p:nvSpPr>
          <p:cNvPr id="34" name="円/楕円 33"/>
          <p:cNvSpPr/>
          <p:nvPr/>
        </p:nvSpPr>
        <p:spPr>
          <a:xfrm>
            <a:off x="1060330" y="3349692"/>
            <a:ext cx="718241" cy="489048"/>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38">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064" y="2060757"/>
            <a:ext cx="849281" cy="646514"/>
          </a:xfrm>
          <a:prstGeom prst="rect">
            <a:avLst/>
          </a:prstGeom>
        </p:spPr>
      </p:pic>
      <p:sp>
        <p:nvSpPr>
          <p:cNvPr id="24" name="正方形/長方形 23"/>
          <p:cNvSpPr/>
          <p:nvPr/>
        </p:nvSpPr>
        <p:spPr>
          <a:xfrm>
            <a:off x="805982" y="2155515"/>
            <a:ext cx="456374" cy="146141"/>
          </a:xfrm>
          <a:prstGeom prst="rect">
            <a:avLst/>
          </a:prstGeom>
          <a:solidFill>
            <a:srgbClr val="BD803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580" dirty="0">
                <a:latin typeface="Meiryo UI" panose="020B0604030504040204" pitchFamily="50" charset="-128"/>
                <a:ea typeface="Meiryo UI" panose="020B0604030504040204" pitchFamily="50" charset="-128"/>
                <a:cs typeface="Meiryo UI" panose="020B0604030504040204" pitchFamily="50" charset="-128"/>
              </a:rPr>
              <a:t>市立図書館</a:t>
            </a:r>
          </a:p>
        </p:txBody>
      </p:sp>
      <p:sp>
        <p:nvSpPr>
          <p:cNvPr id="27" name="円/楕円 26"/>
          <p:cNvSpPr/>
          <p:nvPr/>
        </p:nvSpPr>
        <p:spPr>
          <a:xfrm>
            <a:off x="1009916" y="2363268"/>
            <a:ext cx="718241" cy="489048"/>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38">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3715561" y="2069637"/>
            <a:ext cx="2090653" cy="1177179"/>
          </a:xfrm>
          <a:prstGeom prst="rect">
            <a:avLst/>
          </a:prstGeom>
          <a:solidFill>
            <a:srgbClr val="7FA3CF"/>
          </a:solid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580"/>
              </a:spcAft>
            </a:pPr>
            <a:endParaRPr lang="en-US" altLang="ja-JP" sz="100" dirty="0">
              <a:latin typeface="Meiryo UI" panose="020B0604030504040204" pitchFamily="50" charset="-128"/>
              <a:ea typeface="Meiryo UI" panose="020B0604030504040204" pitchFamily="50" charset="-128"/>
              <a:cs typeface="Meiryo UI" panose="020B0604030504040204" pitchFamily="50" charset="-128"/>
            </a:endParaRPr>
          </a:p>
          <a:p>
            <a:pPr algn="ctr">
              <a:spcAft>
                <a:spcPts val="580"/>
              </a:spcAft>
            </a:pPr>
            <a:r>
              <a:rPr lang="ja-JP" altLang="en-US" sz="1738" dirty="0">
                <a:latin typeface="Meiryo UI" panose="020B0604030504040204" pitchFamily="50" charset="-128"/>
                <a:ea typeface="Meiryo UI" panose="020B0604030504040204" pitchFamily="50" charset="-128"/>
                <a:cs typeface="Meiryo UI" panose="020B0604030504040204" pitchFamily="50" charset="-128"/>
              </a:rPr>
              <a:t>マイキー</a:t>
            </a:r>
            <a:endParaRPr lang="en-US" altLang="ja-JP" sz="1738" dirty="0">
              <a:latin typeface="Meiryo UI" panose="020B0604030504040204" pitchFamily="50" charset="-128"/>
              <a:ea typeface="Meiryo UI" panose="020B0604030504040204" pitchFamily="50" charset="-128"/>
              <a:cs typeface="Meiryo UI" panose="020B0604030504040204" pitchFamily="50" charset="-128"/>
            </a:endParaRPr>
          </a:p>
          <a:p>
            <a:pPr algn="ctr">
              <a:spcAft>
                <a:spcPts val="580"/>
              </a:spcAft>
            </a:pPr>
            <a:r>
              <a:rPr lang="ja-JP" altLang="en-US" sz="1738" dirty="0">
                <a:latin typeface="Meiryo UI" panose="020B0604030504040204" pitchFamily="50" charset="-128"/>
                <a:ea typeface="Meiryo UI" panose="020B0604030504040204" pitchFamily="50" charset="-128"/>
                <a:cs typeface="Meiryo UI" panose="020B0604030504040204" pitchFamily="50" charset="-128"/>
              </a:rPr>
              <a:t>プラットフォーム</a:t>
            </a:r>
            <a:endParaRPr lang="en-US" altLang="ja-JP" sz="869"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715561" y="3649258"/>
            <a:ext cx="2090653" cy="1188082"/>
          </a:xfrm>
          <a:prstGeom prst="rect">
            <a:avLst/>
          </a:prstGeom>
          <a:solidFill>
            <a:srgbClr val="00CC66"/>
          </a:solidFill>
          <a:ln w="19050">
            <a:solidFill>
              <a:srgbClr val="00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580"/>
              </a:spcAft>
            </a:pPr>
            <a:r>
              <a:rPr lang="ja-JP" altLang="en-US" sz="1738" dirty="0">
                <a:latin typeface="Meiryo UI" panose="020B0604030504040204" pitchFamily="50" charset="-128"/>
                <a:ea typeface="Meiryo UI" panose="020B0604030504040204" pitchFamily="50" charset="-128"/>
                <a:cs typeface="Meiryo UI" panose="020B0604030504040204" pitchFamily="50" charset="-128"/>
              </a:rPr>
              <a:t>自治体ポイント</a:t>
            </a:r>
            <a:endParaRPr lang="en-US" altLang="ja-JP" sz="1738" dirty="0">
              <a:latin typeface="Meiryo UI" panose="020B0604030504040204" pitchFamily="50" charset="-128"/>
              <a:ea typeface="Meiryo UI" panose="020B0604030504040204" pitchFamily="50" charset="-128"/>
              <a:cs typeface="Meiryo UI" panose="020B0604030504040204" pitchFamily="50" charset="-128"/>
            </a:endParaRPr>
          </a:p>
          <a:p>
            <a:pPr algn="ctr">
              <a:spcAft>
                <a:spcPts val="580"/>
              </a:spcAft>
            </a:pPr>
            <a:r>
              <a:rPr lang="ja-JP" altLang="en-US" sz="1738" dirty="0">
                <a:latin typeface="Meiryo UI" panose="020B0604030504040204" pitchFamily="50" charset="-128"/>
                <a:ea typeface="Meiryo UI" panose="020B0604030504040204" pitchFamily="50" charset="-128"/>
                <a:cs typeface="Meiryo UI" panose="020B0604030504040204" pitchFamily="50" charset="-128"/>
              </a:rPr>
              <a:t>管理クラウド</a:t>
            </a:r>
            <a:endParaRPr lang="en-US" altLang="ja-JP" sz="1738" dirty="0">
              <a:latin typeface="Meiryo UI" panose="020B0604030504040204" pitchFamily="50" charset="-128"/>
              <a:ea typeface="Meiryo UI" panose="020B0604030504040204" pitchFamily="50" charset="-128"/>
              <a:cs typeface="Meiryo UI" panose="020B0604030504040204" pitchFamily="50" charset="-128"/>
            </a:endParaRPr>
          </a:p>
          <a:p>
            <a:pPr algn="ctr">
              <a:spcAft>
                <a:spcPts val="580"/>
              </a:spcAft>
            </a:pPr>
            <a:endParaRPr lang="en-US" altLang="ja-JP" sz="869"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図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9917" y="2181185"/>
            <a:ext cx="588819" cy="631443"/>
          </a:xfrm>
          <a:prstGeom prst="rect">
            <a:avLst/>
          </a:prstGeom>
        </p:spPr>
      </p:pic>
      <p:sp>
        <p:nvSpPr>
          <p:cNvPr id="25" name="角丸四角形 24"/>
          <p:cNvSpPr/>
          <p:nvPr/>
        </p:nvSpPr>
        <p:spPr>
          <a:xfrm>
            <a:off x="517468" y="2724523"/>
            <a:ext cx="1360013" cy="256980"/>
          </a:xfrm>
          <a:prstGeom prst="roundRect">
            <a:avLst>
              <a:gd name="adj" fmla="val 50000"/>
            </a:avLst>
          </a:prstGeom>
          <a:solidFill>
            <a:srgbClr val="679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59" dirty="0">
                <a:latin typeface="Meiryo UI" panose="020B0604030504040204" pitchFamily="50" charset="-128"/>
                <a:ea typeface="Meiryo UI" panose="020B0604030504040204" pitchFamily="50" charset="-128"/>
                <a:cs typeface="Meiryo UI" panose="020B0604030504040204" pitchFamily="50" charset="-128"/>
              </a:rPr>
              <a:t>最寄りの図書館</a:t>
            </a:r>
          </a:p>
        </p:txBody>
      </p:sp>
      <p:pic>
        <p:nvPicPr>
          <p:cNvPr id="8" name="図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5273" y="3288965"/>
            <a:ext cx="610619" cy="558717"/>
          </a:xfrm>
          <a:prstGeom prst="rect">
            <a:avLst/>
          </a:prstGeom>
        </p:spPr>
      </p:pic>
      <p:pic>
        <p:nvPicPr>
          <p:cNvPr id="9" name="図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32199" y="4446300"/>
            <a:ext cx="519363" cy="518064"/>
          </a:xfrm>
          <a:prstGeom prst="rect">
            <a:avLst/>
          </a:prstGeom>
        </p:spPr>
      </p:pic>
      <p:sp>
        <p:nvSpPr>
          <p:cNvPr id="22" name="角丸四角形 21"/>
          <p:cNvSpPr/>
          <p:nvPr/>
        </p:nvSpPr>
        <p:spPr>
          <a:xfrm>
            <a:off x="517468" y="3714463"/>
            <a:ext cx="1360013" cy="256980"/>
          </a:xfrm>
          <a:prstGeom prst="roundRect">
            <a:avLst>
              <a:gd name="adj" fmla="val 50000"/>
            </a:avLst>
          </a:prstGeom>
          <a:solidFill>
            <a:srgbClr val="679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59" dirty="0">
                <a:latin typeface="Meiryo UI" panose="020B0604030504040204" pitchFamily="50" charset="-128"/>
                <a:ea typeface="Meiryo UI" panose="020B0604030504040204" pitchFamily="50" charset="-128"/>
                <a:cs typeface="Meiryo UI" panose="020B0604030504040204" pitchFamily="50" charset="-128"/>
              </a:rPr>
              <a:t>都市の図書館</a:t>
            </a:r>
          </a:p>
        </p:txBody>
      </p:sp>
      <p:sp>
        <p:nvSpPr>
          <p:cNvPr id="23" name="角丸四角形 22"/>
          <p:cNvSpPr/>
          <p:nvPr/>
        </p:nvSpPr>
        <p:spPr>
          <a:xfrm>
            <a:off x="517468" y="4870780"/>
            <a:ext cx="1360013" cy="256980"/>
          </a:xfrm>
          <a:prstGeom prst="roundRect">
            <a:avLst>
              <a:gd name="adj" fmla="val 50000"/>
            </a:avLst>
          </a:prstGeom>
          <a:solidFill>
            <a:srgbClr val="679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59" dirty="0">
                <a:latin typeface="Meiryo UI" panose="020B0604030504040204" pitchFamily="50" charset="-128"/>
                <a:ea typeface="Meiryo UI" panose="020B0604030504040204" pitchFamily="50" charset="-128"/>
                <a:cs typeface="Meiryo UI" panose="020B0604030504040204" pitchFamily="50" charset="-128"/>
              </a:rPr>
              <a:t>公共施設</a:t>
            </a:r>
          </a:p>
        </p:txBody>
      </p:sp>
      <p:sp>
        <p:nvSpPr>
          <p:cNvPr id="28" name="正方形/長方形 27"/>
          <p:cNvSpPr/>
          <p:nvPr/>
        </p:nvSpPr>
        <p:spPr>
          <a:xfrm>
            <a:off x="613595" y="3259762"/>
            <a:ext cx="116785" cy="4319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lstStyle/>
          <a:p>
            <a:pPr algn="ctr"/>
            <a:r>
              <a:rPr lang="ja-JP" altLang="en-US" sz="580" dirty="0">
                <a:latin typeface="Meiryo UI" panose="020B0604030504040204" pitchFamily="50" charset="-128"/>
                <a:ea typeface="Meiryo UI" panose="020B0604030504040204" pitchFamily="50" charset="-128"/>
                <a:cs typeface="Meiryo UI" panose="020B0604030504040204" pitchFamily="50" charset="-128"/>
              </a:rPr>
              <a:t>県立図書館</a:t>
            </a:r>
          </a:p>
        </p:txBody>
      </p:sp>
      <p:sp>
        <p:nvSpPr>
          <p:cNvPr id="26" name="正方形/長方形 25"/>
          <p:cNvSpPr/>
          <p:nvPr/>
        </p:nvSpPr>
        <p:spPr>
          <a:xfrm>
            <a:off x="589999" y="3232692"/>
            <a:ext cx="158708" cy="441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38">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3" name="グループ化 42"/>
          <p:cNvGrpSpPr/>
          <p:nvPr/>
        </p:nvGrpSpPr>
        <p:grpSpPr>
          <a:xfrm>
            <a:off x="1490886" y="4410705"/>
            <a:ext cx="105912" cy="94216"/>
            <a:chOff x="1625150" y="4175809"/>
            <a:chExt cx="84949" cy="142980"/>
          </a:xfrm>
        </p:grpSpPr>
        <p:cxnSp>
          <p:nvCxnSpPr>
            <p:cNvPr id="33" name="直線コネクタ 32"/>
            <p:cNvCxnSpPr/>
            <p:nvPr/>
          </p:nvCxnSpPr>
          <p:spPr>
            <a:xfrm flipV="1">
              <a:off x="1658778" y="4234543"/>
              <a:ext cx="32657" cy="32657"/>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flipV="1">
              <a:off x="1658778" y="4297019"/>
              <a:ext cx="51321" cy="2177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V="1">
              <a:off x="1625150" y="4175809"/>
              <a:ext cx="26959" cy="6559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46" name="グループ化 45"/>
          <p:cNvGrpSpPr/>
          <p:nvPr/>
        </p:nvGrpSpPr>
        <p:grpSpPr>
          <a:xfrm>
            <a:off x="1395506" y="3232691"/>
            <a:ext cx="105912" cy="94216"/>
            <a:chOff x="1625150" y="4175809"/>
            <a:chExt cx="84949" cy="142980"/>
          </a:xfrm>
        </p:grpSpPr>
        <p:cxnSp>
          <p:nvCxnSpPr>
            <p:cNvPr id="47" name="直線コネクタ 46"/>
            <p:cNvCxnSpPr/>
            <p:nvPr/>
          </p:nvCxnSpPr>
          <p:spPr>
            <a:xfrm flipV="1">
              <a:off x="1658778" y="4234543"/>
              <a:ext cx="32657" cy="32657"/>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V="1">
              <a:off x="1658778" y="4297019"/>
              <a:ext cx="51321" cy="2177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V="1">
              <a:off x="1625150" y="4175809"/>
              <a:ext cx="26959" cy="6559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1" name="グループ化 50"/>
          <p:cNvGrpSpPr/>
          <p:nvPr/>
        </p:nvGrpSpPr>
        <p:grpSpPr>
          <a:xfrm>
            <a:off x="1171227" y="2340633"/>
            <a:ext cx="105912" cy="94216"/>
            <a:chOff x="1625150" y="4175809"/>
            <a:chExt cx="84949" cy="142980"/>
          </a:xfrm>
        </p:grpSpPr>
        <p:cxnSp>
          <p:nvCxnSpPr>
            <p:cNvPr id="52" name="直線コネクタ 51"/>
            <p:cNvCxnSpPr/>
            <p:nvPr/>
          </p:nvCxnSpPr>
          <p:spPr>
            <a:xfrm flipV="1">
              <a:off x="1658778" y="4234543"/>
              <a:ext cx="32657" cy="32657"/>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flipV="1">
              <a:off x="1658778" y="4297019"/>
              <a:ext cx="51321" cy="2177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V="1">
              <a:off x="1625150" y="4175809"/>
              <a:ext cx="26959" cy="6559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56" name="曲線コネクタ 55"/>
          <p:cNvCxnSpPr>
            <a:stCxn id="8" idx="3"/>
            <a:endCxn id="141" idx="2"/>
          </p:cNvCxnSpPr>
          <p:nvPr/>
        </p:nvCxnSpPr>
        <p:spPr>
          <a:xfrm flipV="1">
            <a:off x="1755890" y="2656190"/>
            <a:ext cx="1703791" cy="912133"/>
          </a:xfrm>
          <a:prstGeom prst="curvedConnector3">
            <a:avLst>
              <a:gd name="adj1" fmla="val 50000"/>
            </a:avLst>
          </a:prstGeom>
          <a:ln w="38100">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9" name="テキスト ボックス 68"/>
          <p:cNvSpPr txBox="1"/>
          <p:nvPr/>
        </p:nvSpPr>
        <p:spPr>
          <a:xfrm>
            <a:off x="608817" y="5156302"/>
            <a:ext cx="1702569" cy="1426588"/>
          </a:xfrm>
          <a:prstGeom prst="rect">
            <a:avLst/>
          </a:prstGeom>
          <a:noFill/>
        </p:spPr>
        <p:txBody>
          <a:bodyPr wrap="square" rtlCol="0">
            <a:spAutoFit/>
          </a:bodyPr>
          <a:lstStyle/>
          <a:p>
            <a:r>
              <a:rPr lang="ja-JP" altLang="en-US" sz="8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・図書館利用カード</a:t>
            </a:r>
            <a:endParaRPr lang="en-US" altLang="ja-JP" sz="8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・区民ひろば利用カード</a:t>
            </a:r>
            <a:endParaRPr lang="en-US" altLang="ja-JP" sz="8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・体育館利用カード</a:t>
            </a:r>
            <a:endParaRPr lang="en-US" altLang="ja-JP" sz="8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・美術館利用カード</a:t>
            </a:r>
          </a:p>
          <a:p>
            <a:r>
              <a:rPr lang="ja-JP" altLang="en-US" sz="8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・商店街利用カード</a:t>
            </a:r>
          </a:p>
          <a:p>
            <a:r>
              <a:rPr lang="ja-JP" altLang="en-US" sz="8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・スポーツ施設利用カード</a:t>
            </a:r>
          </a:p>
          <a:p>
            <a:r>
              <a:rPr lang="ja-JP" altLang="en-US" sz="8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・公共交通利用カード</a:t>
            </a:r>
          </a:p>
          <a:p>
            <a:r>
              <a:rPr lang="ja-JP" altLang="en-US" sz="8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・駐輪場利用カード</a:t>
            </a:r>
          </a:p>
          <a:p>
            <a:r>
              <a:rPr lang="ja-JP" altLang="en-US" sz="8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・生涯学習講座受講カード　等　　</a:t>
            </a:r>
            <a:endParaRPr lang="en-US" altLang="ja-JP" sz="8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8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正方形/長方形 69"/>
          <p:cNvSpPr/>
          <p:nvPr/>
        </p:nvSpPr>
        <p:spPr>
          <a:xfrm>
            <a:off x="3715561" y="1729261"/>
            <a:ext cx="2090653" cy="340377"/>
          </a:xfrm>
          <a:prstGeom prst="rect">
            <a:avLst/>
          </a:prstGeom>
          <a:solidFill>
            <a:schemeClr val="accent1">
              <a:lumMod val="50000"/>
            </a:schemeClr>
          </a:solidFill>
          <a:ln w="19050">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580"/>
              </a:spcAft>
            </a:pPr>
            <a:r>
              <a:rPr lang="en-US" altLang="ja-JP" sz="1738" dirty="0">
                <a:latin typeface="Meiryo UI" panose="020B0604030504040204" pitchFamily="50" charset="-128"/>
                <a:ea typeface="Meiryo UI" panose="020B0604030504040204" pitchFamily="50" charset="-128"/>
                <a:cs typeface="Meiryo UI" panose="020B0604030504040204" pitchFamily="50" charset="-128"/>
              </a:rPr>
              <a:t>ID</a:t>
            </a:r>
            <a:r>
              <a:rPr lang="ja-JP" altLang="en-US" sz="1738" dirty="0">
                <a:latin typeface="Meiryo UI" panose="020B0604030504040204" pitchFamily="50" charset="-128"/>
                <a:ea typeface="Meiryo UI" panose="020B0604030504040204" pitchFamily="50" charset="-128"/>
                <a:cs typeface="Meiryo UI" panose="020B0604030504040204" pitchFamily="50" charset="-128"/>
              </a:rPr>
              <a:t>連携システム</a:t>
            </a:r>
            <a:endParaRPr lang="ja-JP" altLang="en-US" sz="135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正方形/長方形 70"/>
          <p:cNvSpPr/>
          <p:nvPr/>
        </p:nvSpPr>
        <p:spPr>
          <a:xfrm>
            <a:off x="3715561" y="3308884"/>
            <a:ext cx="2090653" cy="340377"/>
          </a:xfrm>
          <a:prstGeom prst="rect">
            <a:avLst/>
          </a:prstGeom>
          <a:solidFill>
            <a:srgbClr val="006600"/>
          </a:solidFill>
          <a:ln w="19050">
            <a:solidFill>
              <a:srgbClr val="00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580"/>
              </a:spcAft>
            </a:pPr>
            <a:r>
              <a:rPr lang="ja-JP" altLang="en-US" sz="1738" dirty="0">
                <a:latin typeface="Meiryo UI" panose="020B0604030504040204" pitchFamily="50" charset="-128"/>
                <a:ea typeface="Meiryo UI" panose="020B0604030504040204" pitchFamily="50" charset="-128"/>
                <a:cs typeface="Meiryo UI" panose="020B0604030504040204" pitchFamily="50" charset="-128"/>
              </a:rPr>
              <a:t>ﾎﾟｲﾝﾄ管理ｼｽﾃﾑ</a:t>
            </a:r>
            <a:endParaRPr lang="ja-JP" altLang="en-US" sz="1352"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4451075" y="2763525"/>
            <a:ext cx="602589" cy="711856"/>
            <a:chOff x="663976" y="2924025"/>
            <a:chExt cx="1312700" cy="1613298"/>
          </a:xfrm>
          <a:effectLst>
            <a:outerShdw blurRad="50800" dist="38100" dir="2700000" algn="tl" rotWithShape="0">
              <a:prstClr val="black">
                <a:alpha val="40000"/>
              </a:prstClr>
            </a:outerShdw>
          </a:effectLst>
        </p:grpSpPr>
        <p:sp>
          <p:nvSpPr>
            <p:cNvPr id="6" name="環状矢印 5"/>
            <p:cNvSpPr/>
            <p:nvPr/>
          </p:nvSpPr>
          <p:spPr>
            <a:xfrm>
              <a:off x="663976" y="3045882"/>
              <a:ext cx="1312700" cy="1491441"/>
            </a:xfrm>
            <a:prstGeom prst="circularArrow">
              <a:avLst>
                <a:gd name="adj1" fmla="val 24454"/>
                <a:gd name="adj2" fmla="val 1142319"/>
                <a:gd name="adj3" fmla="val 20601517"/>
                <a:gd name="adj4" fmla="val 11916840"/>
                <a:gd name="adj5" fmla="val 2339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38">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環状矢印 6"/>
            <p:cNvSpPr/>
            <p:nvPr/>
          </p:nvSpPr>
          <p:spPr>
            <a:xfrm flipH="1" flipV="1">
              <a:off x="663976" y="2924025"/>
              <a:ext cx="1312700" cy="1491441"/>
            </a:xfrm>
            <a:prstGeom prst="circularArrow">
              <a:avLst>
                <a:gd name="adj1" fmla="val 24454"/>
                <a:gd name="adj2" fmla="val 1142319"/>
                <a:gd name="adj3" fmla="val 20601517"/>
                <a:gd name="adj4" fmla="val 12156049"/>
                <a:gd name="adj5" fmla="val 2339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38">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75" name="Picture 2" descr="D:\user\014363A\My Documents\My Pictures\taisou_oldwoma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18203" y="2086901"/>
            <a:ext cx="483544" cy="851308"/>
          </a:xfrm>
          <a:prstGeom prst="rect">
            <a:avLst/>
          </a:prstGeom>
          <a:noFill/>
          <a:extLst>
            <a:ext uri="{909E8E84-426E-40DD-AFC4-6F175D3DCCD1}">
              <a14:hiddenFill xmlns:a14="http://schemas.microsoft.com/office/drawing/2010/main">
                <a:solidFill>
                  <a:srgbClr val="FFFFFF"/>
                </a:solidFill>
              </a14:hiddenFill>
            </a:ext>
          </a:extLst>
        </p:spPr>
      </p:pic>
      <p:pic>
        <p:nvPicPr>
          <p:cNvPr id="76" name="図 75"/>
          <p:cNvPicPr>
            <a:picLocks noChangeAspect="1"/>
          </p:cNvPicPr>
          <p:nvPr/>
        </p:nvPicPr>
        <p:blipFill>
          <a:blip r:embed="rId10"/>
          <a:stretch>
            <a:fillRect/>
          </a:stretch>
        </p:blipFill>
        <p:spPr>
          <a:xfrm>
            <a:off x="6853202" y="2283214"/>
            <a:ext cx="732142" cy="732142"/>
          </a:xfrm>
          <a:prstGeom prst="rect">
            <a:avLst/>
          </a:prstGeom>
        </p:spPr>
      </p:pic>
      <p:pic>
        <p:nvPicPr>
          <p:cNvPr id="77" name="Picture 3" descr="D:\user\014363A\My Documents\My Pictures\taisou_oldman.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35918" y="2086900"/>
            <a:ext cx="489292" cy="882040"/>
          </a:xfrm>
          <a:prstGeom prst="rect">
            <a:avLst/>
          </a:prstGeom>
          <a:noFill/>
          <a:extLst>
            <a:ext uri="{909E8E84-426E-40DD-AFC4-6F175D3DCCD1}">
              <a14:hiddenFill xmlns:a14="http://schemas.microsoft.com/office/drawing/2010/main">
                <a:solidFill>
                  <a:srgbClr val="FFFFFF"/>
                </a:solidFill>
              </a14:hiddenFill>
            </a:ext>
          </a:extLst>
        </p:spPr>
      </p:pic>
      <p:sp>
        <p:nvSpPr>
          <p:cNvPr id="78" name="角丸四角形 77"/>
          <p:cNvSpPr/>
          <p:nvPr/>
        </p:nvSpPr>
        <p:spPr>
          <a:xfrm>
            <a:off x="410208" y="926816"/>
            <a:ext cx="2934544" cy="626335"/>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45" dirty="0">
                <a:latin typeface="Meiryo UI" panose="020B0604030504040204" pitchFamily="50" charset="-128"/>
                <a:ea typeface="Meiryo UI" panose="020B0604030504040204" pitchFamily="50" charset="-128"/>
                <a:cs typeface="Meiryo UI" panose="020B0604030504040204" pitchFamily="50" charset="-128"/>
              </a:rPr>
              <a:t>　ﾏｲﾅﾝﾊﾞｰｶｰﾄﾞをさまざまな</a:t>
            </a:r>
            <a:endParaRPr lang="en-US" altLang="ja-JP" sz="1545"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545" dirty="0">
                <a:latin typeface="Meiryo UI" panose="020B0604030504040204" pitchFamily="50" charset="-128"/>
                <a:ea typeface="Meiryo UI" panose="020B0604030504040204" pitchFamily="50" charset="-128"/>
                <a:cs typeface="Meiryo UI" panose="020B0604030504040204" pitchFamily="50" charset="-128"/>
              </a:rPr>
              <a:t>地域のｶｰﾄﾞの代わりに！</a:t>
            </a:r>
            <a:endParaRPr lang="en-US" altLang="ja-JP" sz="1545"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角丸四角形 82"/>
          <p:cNvSpPr/>
          <p:nvPr/>
        </p:nvSpPr>
        <p:spPr>
          <a:xfrm>
            <a:off x="6305714" y="918028"/>
            <a:ext cx="3352701" cy="626335"/>
          </a:xfrm>
          <a:prstGeom prst="roundRect">
            <a:avLst/>
          </a:prstGeom>
          <a:solidFill>
            <a:srgbClr val="00B050"/>
          </a:soli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45" dirty="0">
                <a:latin typeface="Meiryo UI" panose="020B0604030504040204" pitchFamily="50" charset="-128"/>
                <a:ea typeface="Meiryo UI" panose="020B0604030504040204" pitchFamily="50" charset="-128"/>
                <a:cs typeface="Meiryo UI" panose="020B0604030504040204" pitchFamily="50" charset="-128"/>
              </a:rPr>
              <a:t>ﾎﾟｲﾝﾄを活用した自治体の</a:t>
            </a:r>
            <a:endParaRPr lang="en-US" altLang="ja-JP" sz="1545"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545" dirty="0">
                <a:latin typeface="Meiryo UI" panose="020B0604030504040204" pitchFamily="50" charset="-128"/>
                <a:ea typeface="Meiryo UI" panose="020B0604030504040204" pitchFamily="50" charset="-128"/>
                <a:cs typeface="Meiryo UI" panose="020B0604030504040204" pitchFamily="50" charset="-128"/>
              </a:rPr>
              <a:t>事業をより簡単に導入！</a:t>
            </a:r>
            <a:endParaRPr lang="en-US" altLang="ja-JP" sz="1545"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正方形/長方形 84"/>
          <p:cNvSpPr/>
          <p:nvPr/>
        </p:nvSpPr>
        <p:spPr>
          <a:xfrm>
            <a:off x="8475714" y="2034278"/>
            <a:ext cx="1315381" cy="891617"/>
          </a:xfrm>
          <a:prstGeom prst="rect">
            <a:avLst/>
          </a:prstGeom>
        </p:spPr>
        <p:txBody>
          <a:bodyPr wrap="square">
            <a:spAutoFit/>
          </a:bodyPr>
          <a:lstStyle/>
          <a:p>
            <a:r>
              <a:rPr lang="ja-JP" altLang="en-US" sz="8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・健康ポイント</a:t>
            </a:r>
            <a:endParaRPr lang="en-US" altLang="ja-JP" sz="8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（老人会での</a:t>
            </a:r>
            <a:endParaRPr lang="en-US" altLang="ja-JP" sz="8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ラジオ体操等）</a:t>
            </a:r>
            <a:endParaRPr lang="en-US" altLang="ja-JP" sz="8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・町会活動、</a:t>
            </a:r>
            <a:endParaRPr lang="en-US" altLang="ja-JP" sz="8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・ボランティア活動　</a:t>
            </a:r>
            <a:endParaRPr lang="en-US" altLang="ja-JP" sz="8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等</a:t>
            </a:r>
          </a:p>
        </p:txBody>
      </p:sp>
      <p:sp>
        <p:nvSpPr>
          <p:cNvPr id="86" name="正方形/長方形 85"/>
          <p:cNvSpPr/>
          <p:nvPr/>
        </p:nvSpPr>
        <p:spPr>
          <a:xfrm>
            <a:off x="6336676" y="1569511"/>
            <a:ext cx="3433159" cy="356647"/>
          </a:xfrm>
          <a:prstGeom prst="rect">
            <a:avLst/>
          </a:prstGeom>
        </p:spPr>
        <p:txBody>
          <a:bodyPr wrap="square">
            <a:spAutoFit/>
          </a:bodyPr>
          <a:lstStyle/>
          <a:p>
            <a:pPr indent="1534"/>
            <a:r>
              <a:rPr lang="ja-JP" altLang="en-US" sz="869" b="1" dirty="0">
                <a:solidFill>
                  <a:srgbClr val="006600"/>
                </a:solidFill>
                <a:latin typeface="Meiryo UI" panose="020B0604030504040204" pitchFamily="50" charset="-128"/>
                <a:ea typeface="Meiryo UI" panose="020B0604030504040204" pitchFamily="50" charset="-128"/>
                <a:cs typeface="Meiryo UI" panose="020B0604030504040204" pitchFamily="50" charset="-128"/>
              </a:rPr>
              <a:t>地域の活動にポイントを導入することにより、住民が積極的に参加するインセンティブに</a:t>
            </a:r>
            <a:endParaRPr lang="en-US" altLang="ja-JP" sz="869" b="1" dirty="0">
              <a:solidFill>
                <a:srgbClr val="00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角丸四角形 86"/>
          <p:cNvSpPr/>
          <p:nvPr/>
        </p:nvSpPr>
        <p:spPr>
          <a:xfrm>
            <a:off x="6331429" y="3105126"/>
            <a:ext cx="3352701" cy="626335"/>
          </a:xfrm>
          <a:prstGeom prst="roundRect">
            <a:avLst/>
          </a:prstGeom>
          <a:solidFill>
            <a:srgbClr val="00B050"/>
          </a:soli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45" dirty="0">
                <a:latin typeface="Meiryo UI" panose="020B0604030504040204" pitchFamily="50" charset="-128"/>
                <a:ea typeface="Meiryo UI" panose="020B0604030504040204" pitchFamily="50" charset="-128"/>
                <a:cs typeface="Meiryo UI" panose="020B0604030504040204" pitchFamily="50" charset="-128"/>
              </a:rPr>
              <a:t>民間資金を地域の</a:t>
            </a:r>
            <a:endParaRPr lang="en-US" altLang="ja-JP" sz="1545"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545" dirty="0">
                <a:latin typeface="Meiryo UI" panose="020B0604030504040204" pitchFamily="50" charset="-128"/>
                <a:ea typeface="Meiryo UI" panose="020B0604030504040204" pitchFamily="50" charset="-128"/>
                <a:cs typeface="Meiryo UI" panose="020B0604030504040204" pitchFamily="50" charset="-128"/>
              </a:rPr>
              <a:t>活動や経済活性化に誘導！</a:t>
            </a:r>
            <a:endParaRPr lang="en-US" altLang="ja-JP" sz="1545"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テキスト ボックス 88"/>
          <p:cNvSpPr txBox="1"/>
          <p:nvPr/>
        </p:nvSpPr>
        <p:spPr>
          <a:xfrm>
            <a:off x="7941878" y="4356235"/>
            <a:ext cx="1900804" cy="2023042"/>
          </a:xfrm>
          <a:prstGeom prst="rect">
            <a:avLst/>
          </a:prstGeom>
          <a:noFill/>
        </p:spPr>
        <p:txBody>
          <a:bodyPr wrap="square" rtlCol="0">
            <a:spAutoFit/>
          </a:bodyPr>
          <a:lstStyle/>
          <a:p>
            <a:r>
              <a:rPr lang="ja-JP" altLang="en-US" sz="96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三菱</a:t>
            </a:r>
            <a:r>
              <a:rPr lang="en-US" altLang="ja-JP" sz="96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UFJ</a:t>
            </a:r>
            <a:r>
              <a:rPr lang="ja-JP" altLang="en-US" sz="96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ﾆｺｽ、三井住友ｶｰﾄﾞ、</a:t>
            </a:r>
            <a:endParaRPr lang="en-US" altLang="ja-JP" sz="966"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96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JCB</a:t>
            </a:r>
            <a:r>
              <a:rPr lang="ja-JP" altLang="en-US" sz="966"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6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ｸﾚﾃﾞｨｾｿﾞﾝ、</a:t>
            </a:r>
            <a:r>
              <a:rPr lang="en-US" altLang="ja-JP" sz="96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UC</a:t>
            </a:r>
            <a:r>
              <a:rPr lang="ja-JP" altLang="en-US" sz="96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ｶｰﾄﾞ、ｵﾘｺ</a:t>
            </a:r>
            <a:endParaRPr lang="en-US" altLang="ja-JP" sz="966"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66"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6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日本航空、全日本空輸</a:t>
            </a:r>
            <a:endParaRPr lang="en-US" altLang="ja-JP" sz="966"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66"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6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青山ｷｬﾋﾟﾀﾙ、ローソン</a:t>
            </a:r>
            <a:endParaRPr lang="en-US" altLang="ja-JP" sz="966"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66"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6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りそなカード、りそな銀行、埼玉りそな銀行、近畿大阪銀行、大垣共立銀行、ゆう</a:t>
            </a:r>
            <a:r>
              <a:rPr lang="ja-JP" altLang="en-US" sz="966"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ちょ</a:t>
            </a:r>
            <a:r>
              <a:rPr lang="ja-JP" altLang="en-US" sz="96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銀行</a:t>
            </a:r>
            <a:endParaRPr lang="en-US" altLang="ja-JP" sz="966"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66"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96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NTT</a:t>
            </a:r>
            <a:r>
              <a:rPr lang="ja-JP" altLang="en-US" sz="96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ﾄﾞｺﾓ、中部電力、関西電力、ｻｲﾓﾝｽﾞ</a:t>
            </a:r>
          </a:p>
        </p:txBody>
      </p:sp>
      <p:pic>
        <p:nvPicPr>
          <p:cNvPr id="90" name="図 8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583925" y="4622054"/>
            <a:ext cx="768816" cy="708370"/>
          </a:xfrm>
          <a:prstGeom prst="rect">
            <a:avLst/>
          </a:prstGeom>
        </p:spPr>
      </p:pic>
      <p:sp>
        <p:nvSpPr>
          <p:cNvPr id="96" name="左矢印 95"/>
          <p:cNvSpPr/>
          <p:nvPr/>
        </p:nvSpPr>
        <p:spPr>
          <a:xfrm rot="1706545">
            <a:off x="5722487" y="4202995"/>
            <a:ext cx="970032" cy="472849"/>
          </a:xfrm>
          <a:prstGeom prst="leftArrow">
            <a:avLst/>
          </a:prstGeom>
          <a:solidFill>
            <a:srgbClr val="FFC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38">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正方形/長方形 96"/>
          <p:cNvSpPr/>
          <p:nvPr/>
        </p:nvSpPr>
        <p:spPr>
          <a:xfrm>
            <a:off x="6283690" y="4131804"/>
            <a:ext cx="1195655" cy="356647"/>
          </a:xfrm>
          <a:prstGeom prst="rect">
            <a:avLst/>
          </a:prstGeom>
        </p:spPr>
        <p:txBody>
          <a:bodyPr wrap="square">
            <a:spAutoFit/>
          </a:bodyPr>
          <a:lstStyle/>
          <a:p>
            <a:pPr marL="173235" indent="-88917"/>
            <a:r>
              <a:rPr lang="ja-JP" altLang="en-US" sz="8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各社のﾎｰﾑﾍﾟｰｼﾞ等でポイント交換</a:t>
            </a:r>
            <a:endParaRPr lang="en-US" altLang="ja-JP" sz="8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2" name="グループ化 111"/>
          <p:cNvGrpSpPr/>
          <p:nvPr/>
        </p:nvGrpSpPr>
        <p:grpSpPr>
          <a:xfrm>
            <a:off x="6427994" y="4445047"/>
            <a:ext cx="319443" cy="481258"/>
            <a:chOff x="9108545" y="1921319"/>
            <a:chExt cx="698847" cy="1052852"/>
          </a:xfrm>
        </p:grpSpPr>
        <p:sp>
          <p:nvSpPr>
            <p:cNvPr id="98" name="円/楕円 97"/>
            <p:cNvSpPr/>
            <p:nvPr/>
          </p:nvSpPr>
          <p:spPr>
            <a:xfrm>
              <a:off x="9440700" y="2717261"/>
              <a:ext cx="366692" cy="133112"/>
            </a:xfrm>
            <a:prstGeom prst="ellipse">
              <a:avLst/>
            </a:prstGeom>
            <a:gradFill>
              <a:gsLst>
                <a:gs pos="100000">
                  <a:srgbClr val="FFFF00"/>
                </a:gs>
                <a:gs pos="0">
                  <a:srgbClr val="D5D000"/>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8">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円/楕円 98"/>
            <p:cNvSpPr/>
            <p:nvPr/>
          </p:nvSpPr>
          <p:spPr>
            <a:xfrm>
              <a:off x="9328068" y="2671546"/>
              <a:ext cx="366692" cy="133112"/>
            </a:xfrm>
            <a:prstGeom prst="ellipse">
              <a:avLst/>
            </a:prstGeom>
            <a:gradFill>
              <a:gsLst>
                <a:gs pos="100000">
                  <a:srgbClr val="FFFF00"/>
                </a:gs>
                <a:gs pos="0">
                  <a:srgbClr val="D5D000"/>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8">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円/楕円 99"/>
            <p:cNvSpPr/>
            <p:nvPr/>
          </p:nvSpPr>
          <p:spPr>
            <a:xfrm>
              <a:off x="9183643" y="2569397"/>
              <a:ext cx="366692" cy="133112"/>
            </a:xfrm>
            <a:prstGeom prst="ellipse">
              <a:avLst/>
            </a:prstGeom>
            <a:gradFill>
              <a:gsLst>
                <a:gs pos="100000">
                  <a:srgbClr val="FFFF00"/>
                </a:gs>
                <a:gs pos="0">
                  <a:srgbClr val="D5D000"/>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8">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円/楕円 100"/>
            <p:cNvSpPr/>
            <p:nvPr/>
          </p:nvSpPr>
          <p:spPr>
            <a:xfrm>
              <a:off x="9315932" y="2464249"/>
              <a:ext cx="366692" cy="133112"/>
            </a:xfrm>
            <a:prstGeom prst="ellipse">
              <a:avLst/>
            </a:prstGeom>
            <a:gradFill>
              <a:gsLst>
                <a:gs pos="100000">
                  <a:srgbClr val="FFFF00"/>
                </a:gs>
                <a:gs pos="0">
                  <a:srgbClr val="D5D000"/>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8">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円/楕円 101"/>
            <p:cNvSpPr/>
            <p:nvPr/>
          </p:nvSpPr>
          <p:spPr>
            <a:xfrm rot="20734521">
              <a:off x="9370829" y="2336738"/>
              <a:ext cx="366692" cy="141505"/>
            </a:xfrm>
            <a:prstGeom prst="ellips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8">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円/楕円 102"/>
            <p:cNvSpPr/>
            <p:nvPr/>
          </p:nvSpPr>
          <p:spPr>
            <a:xfrm rot="1084361">
              <a:off x="9194953" y="2095242"/>
              <a:ext cx="366692" cy="133111"/>
            </a:xfrm>
            <a:prstGeom prst="ellips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8">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円/楕円 103"/>
            <p:cNvSpPr/>
            <p:nvPr/>
          </p:nvSpPr>
          <p:spPr>
            <a:xfrm>
              <a:off x="9286783" y="2791881"/>
              <a:ext cx="366692" cy="133112"/>
            </a:xfrm>
            <a:prstGeom prst="ellips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8">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星 4 104"/>
            <p:cNvSpPr/>
            <p:nvPr/>
          </p:nvSpPr>
          <p:spPr>
            <a:xfrm>
              <a:off x="9168537" y="1951869"/>
              <a:ext cx="178011" cy="206044"/>
            </a:xfrm>
            <a:prstGeom prst="star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38">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星 4 105"/>
            <p:cNvSpPr/>
            <p:nvPr/>
          </p:nvSpPr>
          <p:spPr>
            <a:xfrm>
              <a:off x="9629381" y="2240374"/>
              <a:ext cx="178011" cy="206044"/>
            </a:xfrm>
            <a:prstGeom prst="star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38">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星 4 106"/>
            <p:cNvSpPr/>
            <p:nvPr/>
          </p:nvSpPr>
          <p:spPr>
            <a:xfrm>
              <a:off x="9108545" y="2512723"/>
              <a:ext cx="178011" cy="206044"/>
            </a:xfrm>
            <a:prstGeom prst="star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38">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星 4 107"/>
            <p:cNvSpPr/>
            <p:nvPr/>
          </p:nvSpPr>
          <p:spPr>
            <a:xfrm>
              <a:off x="9320937" y="2104269"/>
              <a:ext cx="178011" cy="206044"/>
            </a:xfrm>
            <a:prstGeom prst="star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38">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星 4 108"/>
            <p:cNvSpPr/>
            <p:nvPr/>
          </p:nvSpPr>
          <p:spPr>
            <a:xfrm>
              <a:off x="9241933" y="2768127"/>
              <a:ext cx="178011" cy="206044"/>
            </a:xfrm>
            <a:prstGeom prst="star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38">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星 4 109"/>
            <p:cNvSpPr/>
            <p:nvPr/>
          </p:nvSpPr>
          <p:spPr>
            <a:xfrm>
              <a:off x="9246131" y="2308129"/>
              <a:ext cx="178011" cy="206044"/>
            </a:xfrm>
            <a:prstGeom prst="star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38">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星 4 110"/>
            <p:cNvSpPr/>
            <p:nvPr/>
          </p:nvSpPr>
          <p:spPr>
            <a:xfrm>
              <a:off x="9504613" y="1921319"/>
              <a:ext cx="178011" cy="206044"/>
            </a:xfrm>
            <a:prstGeom prst="star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38">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29" name="正方形/長方形 128"/>
          <p:cNvSpPr/>
          <p:nvPr/>
        </p:nvSpPr>
        <p:spPr>
          <a:xfrm>
            <a:off x="6240947" y="1980279"/>
            <a:ext cx="1195655" cy="356647"/>
          </a:xfrm>
          <a:prstGeom prst="rect">
            <a:avLst/>
          </a:prstGeom>
        </p:spPr>
        <p:txBody>
          <a:bodyPr wrap="square">
            <a:spAutoFit/>
          </a:bodyPr>
          <a:lstStyle/>
          <a:p>
            <a:pPr marL="173235" indent="-88917"/>
            <a:r>
              <a:rPr lang="ja-JP" altLang="en-US" sz="8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地域の活動参加でポイント獲得</a:t>
            </a:r>
            <a:endParaRPr lang="en-US" altLang="ja-JP" sz="8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3" name="グループ化 112"/>
          <p:cNvGrpSpPr/>
          <p:nvPr/>
        </p:nvGrpSpPr>
        <p:grpSpPr>
          <a:xfrm>
            <a:off x="6416401" y="2301259"/>
            <a:ext cx="319443" cy="481258"/>
            <a:chOff x="9108545" y="1921319"/>
            <a:chExt cx="698847" cy="1052852"/>
          </a:xfrm>
        </p:grpSpPr>
        <p:sp>
          <p:nvSpPr>
            <p:cNvPr id="114" name="円/楕円 113"/>
            <p:cNvSpPr/>
            <p:nvPr/>
          </p:nvSpPr>
          <p:spPr>
            <a:xfrm>
              <a:off x="9440700" y="2717261"/>
              <a:ext cx="366692" cy="133112"/>
            </a:xfrm>
            <a:prstGeom prst="ellipse">
              <a:avLst/>
            </a:prstGeom>
            <a:gradFill>
              <a:gsLst>
                <a:gs pos="100000">
                  <a:srgbClr val="FFFF00"/>
                </a:gs>
                <a:gs pos="0">
                  <a:srgbClr val="D5D000"/>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8">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円/楕円 114"/>
            <p:cNvSpPr/>
            <p:nvPr/>
          </p:nvSpPr>
          <p:spPr>
            <a:xfrm>
              <a:off x="9328068" y="2671546"/>
              <a:ext cx="366692" cy="133112"/>
            </a:xfrm>
            <a:prstGeom prst="ellipse">
              <a:avLst/>
            </a:prstGeom>
            <a:gradFill>
              <a:gsLst>
                <a:gs pos="100000">
                  <a:srgbClr val="FFFF00"/>
                </a:gs>
                <a:gs pos="0">
                  <a:srgbClr val="D5D000"/>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8">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円/楕円 115"/>
            <p:cNvSpPr/>
            <p:nvPr/>
          </p:nvSpPr>
          <p:spPr>
            <a:xfrm>
              <a:off x="9183643" y="2569397"/>
              <a:ext cx="366692" cy="133112"/>
            </a:xfrm>
            <a:prstGeom prst="ellipse">
              <a:avLst/>
            </a:prstGeom>
            <a:gradFill>
              <a:gsLst>
                <a:gs pos="100000">
                  <a:srgbClr val="FFFF00"/>
                </a:gs>
                <a:gs pos="0">
                  <a:srgbClr val="D5D000"/>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8">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円/楕円 116"/>
            <p:cNvSpPr/>
            <p:nvPr/>
          </p:nvSpPr>
          <p:spPr>
            <a:xfrm>
              <a:off x="9315932" y="2464249"/>
              <a:ext cx="366692" cy="133112"/>
            </a:xfrm>
            <a:prstGeom prst="ellipse">
              <a:avLst/>
            </a:prstGeom>
            <a:gradFill>
              <a:gsLst>
                <a:gs pos="100000">
                  <a:srgbClr val="FFFF00"/>
                </a:gs>
                <a:gs pos="0">
                  <a:srgbClr val="D5D000"/>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8">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8" name="円/楕円 117"/>
            <p:cNvSpPr/>
            <p:nvPr/>
          </p:nvSpPr>
          <p:spPr>
            <a:xfrm rot="20734521">
              <a:off x="9370829" y="2336738"/>
              <a:ext cx="366692" cy="141505"/>
            </a:xfrm>
            <a:prstGeom prst="ellips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8">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9" name="円/楕円 118"/>
            <p:cNvSpPr/>
            <p:nvPr/>
          </p:nvSpPr>
          <p:spPr>
            <a:xfrm rot="1084361">
              <a:off x="9194953" y="2095242"/>
              <a:ext cx="366692" cy="133111"/>
            </a:xfrm>
            <a:prstGeom prst="ellips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8">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0" name="円/楕円 119"/>
            <p:cNvSpPr/>
            <p:nvPr/>
          </p:nvSpPr>
          <p:spPr>
            <a:xfrm>
              <a:off x="9286783" y="2791881"/>
              <a:ext cx="366692" cy="133112"/>
            </a:xfrm>
            <a:prstGeom prst="ellips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8">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星 4 120"/>
            <p:cNvSpPr/>
            <p:nvPr/>
          </p:nvSpPr>
          <p:spPr>
            <a:xfrm>
              <a:off x="9168537" y="1951869"/>
              <a:ext cx="178011" cy="206044"/>
            </a:xfrm>
            <a:prstGeom prst="star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38">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星 4 121"/>
            <p:cNvSpPr/>
            <p:nvPr/>
          </p:nvSpPr>
          <p:spPr>
            <a:xfrm>
              <a:off x="9629381" y="2240374"/>
              <a:ext cx="178011" cy="206044"/>
            </a:xfrm>
            <a:prstGeom prst="star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38">
                <a:latin typeface="Meiryo UI" panose="020B0604030504040204" pitchFamily="50" charset="-128"/>
                <a:ea typeface="Meiryo UI" panose="020B0604030504040204" pitchFamily="50" charset="-128"/>
                <a:cs typeface="Meiryo UI" panose="020B0604030504040204" pitchFamily="50" charset="-128"/>
              </a:endParaRPr>
            </a:p>
          </p:txBody>
        </p:sp>
        <p:sp>
          <p:nvSpPr>
            <p:cNvPr id="123" name="星 4 122"/>
            <p:cNvSpPr/>
            <p:nvPr/>
          </p:nvSpPr>
          <p:spPr>
            <a:xfrm>
              <a:off x="9108545" y="2512723"/>
              <a:ext cx="178011" cy="206044"/>
            </a:xfrm>
            <a:prstGeom prst="star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38">
                <a:latin typeface="Meiryo UI" panose="020B0604030504040204" pitchFamily="50" charset="-128"/>
                <a:ea typeface="Meiryo UI" panose="020B0604030504040204" pitchFamily="50" charset="-128"/>
                <a:cs typeface="Meiryo UI" panose="020B0604030504040204" pitchFamily="50" charset="-128"/>
              </a:endParaRPr>
            </a:p>
          </p:txBody>
        </p:sp>
        <p:sp>
          <p:nvSpPr>
            <p:cNvPr id="124" name="星 4 123"/>
            <p:cNvSpPr/>
            <p:nvPr/>
          </p:nvSpPr>
          <p:spPr>
            <a:xfrm>
              <a:off x="9320937" y="2104269"/>
              <a:ext cx="178011" cy="206044"/>
            </a:xfrm>
            <a:prstGeom prst="star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38">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星 4 124"/>
            <p:cNvSpPr/>
            <p:nvPr/>
          </p:nvSpPr>
          <p:spPr>
            <a:xfrm>
              <a:off x="9241933" y="2768127"/>
              <a:ext cx="178011" cy="206044"/>
            </a:xfrm>
            <a:prstGeom prst="star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38">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星 4 125"/>
            <p:cNvSpPr/>
            <p:nvPr/>
          </p:nvSpPr>
          <p:spPr>
            <a:xfrm>
              <a:off x="9246131" y="2308129"/>
              <a:ext cx="178011" cy="206044"/>
            </a:xfrm>
            <a:prstGeom prst="star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38">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星 4 126"/>
            <p:cNvSpPr/>
            <p:nvPr/>
          </p:nvSpPr>
          <p:spPr>
            <a:xfrm>
              <a:off x="9504613" y="1921319"/>
              <a:ext cx="178011" cy="206044"/>
            </a:xfrm>
            <a:prstGeom prst="star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38">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30" name="正方形/長方形 129"/>
          <p:cNvSpPr/>
          <p:nvPr/>
        </p:nvSpPr>
        <p:spPr>
          <a:xfrm>
            <a:off x="6391183" y="3736874"/>
            <a:ext cx="3292946" cy="356647"/>
          </a:xfrm>
          <a:prstGeom prst="rect">
            <a:avLst/>
          </a:prstGeom>
        </p:spPr>
        <p:txBody>
          <a:bodyPr wrap="square">
            <a:spAutoFit/>
          </a:bodyPr>
          <a:lstStyle/>
          <a:p>
            <a:pPr indent="1534"/>
            <a:r>
              <a:rPr lang="ja-JP" altLang="en-US" sz="869" b="1" dirty="0">
                <a:solidFill>
                  <a:srgbClr val="006600"/>
                </a:solidFill>
                <a:latin typeface="Meiryo UI" panose="020B0604030504040204" pitchFamily="50" charset="-128"/>
                <a:ea typeface="Meiryo UI" panose="020B0604030504040204" pitchFamily="50" charset="-128"/>
                <a:cs typeface="Meiryo UI" panose="020B0604030504040204" pitchFamily="50" charset="-128"/>
              </a:rPr>
              <a:t>民間企業のポイントやマイルを自治体ポイントに交換し、地域活動の資金や地域の経済活性化に活用</a:t>
            </a:r>
            <a:endParaRPr lang="en-US" altLang="ja-JP" sz="869" b="1" dirty="0">
              <a:solidFill>
                <a:srgbClr val="00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4" name="テキスト ボックス 133"/>
          <p:cNvSpPr txBox="1"/>
          <p:nvPr/>
        </p:nvSpPr>
        <p:spPr>
          <a:xfrm>
            <a:off x="7881895" y="4114383"/>
            <a:ext cx="1186568" cy="240963"/>
          </a:xfrm>
          <a:prstGeom prst="rect">
            <a:avLst/>
          </a:prstGeom>
          <a:noFill/>
        </p:spPr>
        <p:txBody>
          <a:bodyPr wrap="square" rtlCol="0">
            <a:spAutoFit/>
          </a:bodyPr>
          <a:lstStyle/>
          <a:p>
            <a:pPr algn="ctr"/>
            <a:r>
              <a:rPr lang="en-US" altLang="ja-JP" sz="966" dirty="0">
                <a:solidFill>
                  <a:srgbClr val="FF99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66" dirty="0">
                <a:solidFill>
                  <a:srgbClr val="FF9900"/>
                </a:solidFill>
                <a:latin typeface="Meiryo UI" panose="020B0604030504040204" pitchFamily="50" charset="-128"/>
                <a:ea typeface="Meiryo UI" panose="020B0604030504040204" pitchFamily="50" charset="-128"/>
                <a:cs typeface="Meiryo UI" panose="020B0604030504040204" pitchFamily="50" charset="-128"/>
              </a:rPr>
              <a:t>協 力 企 業 </a:t>
            </a:r>
            <a:r>
              <a:rPr lang="en-US" altLang="ja-JP" sz="966" dirty="0">
                <a:solidFill>
                  <a:srgbClr val="FF99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66" dirty="0">
              <a:solidFill>
                <a:srgbClr val="FF99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6" name="直線コネクタ 135"/>
          <p:cNvCxnSpPr/>
          <p:nvPr/>
        </p:nvCxnSpPr>
        <p:spPr>
          <a:xfrm>
            <a:off x="7439070" y="4327669"/>
            <a:ext cx="2270781" cy="0"/>
          </a:xfrm>
          <a:prstGeom prst="line">
            <a:avLst/>
          </a:prstGeom>
          <a:ln>
            <a:solidFill>
              <a:srgbClr val="FF9900"/>
            </a:solidFill>
          </a:ln>
        </p:spPr>
        <p:style>
          <a:lnRef idx="1">
            <a:schemeClr val="accent1"/>
          </a:lnRef>
          <a:fillRef idx="0">
            <a:schemeClr val="accent1"/>
          </a:fillRef>
          <a:effectRef idx="0">
            <a:schemeClr val="accent1"/>
          </a:effectRef>
          <a:fontRef idx="minor">
            <a:schemeClr val="tx1"/>
          </a:fontRef>
        </p:style>
      </p:cxnSp>
      <p:sp>
        <p:nvSpPr>
          <p:cNvPr id="139" name="正方形/長方形 138"/>
          <p:cNvSpPr/>
          <p:nvPr/>
        </p:nvSpPr>
        <p:spPr>
          <a:xfrm>
            <a:off x="460896" y="1568733"/>
            <a:ext cx="2883857" cy="356647"/>
          </a:xfrm>
          <a:prstGeom prst="rect">
            <a:avLst/>
          </a:prstGeom>
        </p:spPr>
        <p:txBody>
          <a:bodyPr wrap="square">
            <a:spAutoFit/>
          </a:bodyPr>
          <a:lstStyle/>
          <a:p>
            <a:pPr indent="1534"/>
            <a:r>
              <a:rPr lang="ja-JP" altLang="en-US" sz="869"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サービス毎に発行していたカードを集約し、コスト削減と住民の利便性向上に</a:t>
            </a:r>
            <a:endParaRPr lang="en-US" altLang="ja-JP" sz="869"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1" name="円/楕円 140"/>
          <p:cNvSpPr/>
          <p:nvPr/>
        </p:nvSpPr>
        <p:spPr>
          <a:xfrm>
            <a:off x="3459681" y="2527830"/>
            <a:ext cx="394864" cy="256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38">
              <a:latin typeface="Meiryo UI" panose="020B0604030504040204" pitchFamily="50" charset="-128"/>
              <a:ea typeface="Meiryo UI" panose="020B0604030504040204" pitchFamily="50" charset="-128"/>
              <a:cs typeface="Meiryo UI" panose="020B0604030504040204" pitchFamily="50" charset="-128"/>
            </a:endParaRPr>
          </a:p>
        </p:txBody>
      </p:sp>
      <p:sp>
        <p:nvSpPr>
          <p:cNvPr id="146" name="フリーフォーム 145"/>
          <p:cNvSpPr/>
          <p:nvPr/>
        </p:nvSpPr>
        <p:spPr>
          <a:xfrm>
            <a:off x="1702003" y="2297481"/>
            <a:ext cx="1829084" cy="2416297"/>
          </a:xfrm>
          <a:custGeom>
            <a:avLst/>
            <a:gdLst>
              <a:gd name="connsiteX0" fmla="*/ 0 w 1894139"/>
              <a:gd name="connsiteY0" fmla="*/ 275505 h 2502238"/>
              <a:gd name="connsiteX1" fmla="*/ 846666 w 1894139"/>
              <a:gd name="connsiteY1" fmla="*/ 4572 h 2502238"/>
              <a:gd name="connsiteX2" fmla="*/ 1540933 w 1894139"/>
              <a:gd name="connsiteY2" fmla="*/ 123105 h 2502238"/>
              <a:gd name="connsiteX3" fmla="*/ 1888066 w 1894139"/>
              <a:gd name="connsiteY3" fmla="*/ 351705 h 2502238"/>
              <a:gd name="connsiteX4" fmla="*/ 1710266 w 1894139"/>
              <a:gd name="connsiteY4" fmla="*/ 758105 h 2502238"/>
              <a:gd name="connsiteX5" fmla="*/ 1083733 w 1894139"/>
              <a:gd name="connsiteY5" fmla="*/ 1765638 h 2502238"/>
              <a:gd name="connsiteX6" fmla="*/ 575733 w 1894139"/>
              <a:gd name="connsiteY6" fmla="*/ 2239772 h 2502238"/>
              <a:gd name="connsiteX7" fmla="*/ 135466 w 1894139"/>
              <a:gd name="connsiteY7" fmla="*/ 2502238 h 2502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4139" h="2502238">
                <a:moveTo>
                  <a:pt x="0" y="275505"/>
                </a:moveTo>
                <a:cubicBezTo>
                  <a:pt x="294922" y="152738"/>
                  <a:pt x="589844" y="29972"/>
                  <a:pt x="846666" y="4572"/>
                </a:cubicBezTo>
                <a:cubicBezTo>
                  <a:pt x="1103488" y="-20828"/>
                  <a:pt x="1367366" y="65250"/>
                  <a:pt x="1540933" y="123105"/>
                </a:cubicBezTo>
                <a:cubicBezTo>
                  <a:pt x="1714500" y="180960"/>
                  <a:pt x="1859844" y="245872"/>
                  <a:pt x="1888066" y="351705"/>
                </a:cubicBezTo>
                <a:cubicBezTo>
                  <a:pt x="1916288" y="457538"/>
                  <a:pt x="1844321" y="522450"/>
                  <a:pt x="1710266" y="758105"/>
                </a:cubicBezTo>
                <a:cubicBezTo>
                  <a:pt x="1576211" y="993760"/>
                  <a:pt x="1272822" y="1518693"/>
                  <a:pt x="1083733" y="1765638"/>
                </a:cubicBezTo>
                <a:cubicBezTo>
                  <a:pt x="894644" y="2012583"/>
                  <a:pt x="733777" y="2117005"/>
                  <a:pt x="575733" y="2239772"/>
                </a:cubicBezTo>
                <a:cubicBezTo>
                  <a:pt x="417689" y="2362539"/>
                  <a:pt x="276577" y="2432388"/>
                  <a:pt x="135466" y="2502238"/>
                </a:cubicBezTo>
              </a:path>
            </a:pathLst>
          </a:custGeom>
          <a:noFill/>
          <a:ln w="38100">
            <a:solidFill>
              <a:schemeClr val="tx1">
                <a:lumMod val="50000"/>
                <a:lumOff val="50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38">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3262643" y="2465899"/>
            <a:ext cx="608962" cy="375526"/>
          </a:xfrm>
          <a:prstGeom prst="rect">
            <a:avLst/>
          </a:prstGeom>
          <a:solidFill>
            <a:srgbClr val="FFC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69"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マイキー</a:t>
            </a:r>
            <a:endParaRPr lang="en-US" altLang="ja-JP" sz="869"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869"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I  D</a:t>
            </a:r>
            <a:endParaRPr lang="ja-JP" altLang="en-US" sz="869"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20"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0543728">
            <a:off x="1792752" y="2583938"/>
            <a:ext cx="394981" cy="261319"/>
          </a:xfrm>
          <a:prstGeom prst="rect">
            <a:avLst/>
          </a:prstGeom>
          <a:noFill/>
          <a:ln w="9525">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pic>
        <p:nvPicPr>
          <p:cNvPr id="66"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0543728">
            <a:off x="1800911" y="3570746"/>
            <a:ext cx="394981" cy="261319"/>
          </a:xfrm>
          <a:prstGeom prst="rect">
            <a:avLst/>
          </a:prstGeom>
          <a:noFill/>
          <a:ln w="9525">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pic>
        <p:nvPicPr>
          <p:cNvPr id="67"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0543728">
            <a:off x="1814854" y="4728504"/>
            <a:ext cx="394981" cy="261319"/>
          </a:xfrm>
          <a:prstGeom prst="rect">
            <a:avLst/>
          </a:prstGeom>
          <a:noFill/>
          <a:ln w="9525">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149" name="テキスト ボックス 148"/>
          <p:cNvSpPr txBox="1"/>
          <p:nvPr/>
        </p:nvSpPr>
        <p:spPr>
          <a:xfrm>
            <a:off x="1756240" y="2998440"/>
            <a:ext cx="878656" cy="386368"/>
          </a:xfrm>
          <a:prstGeom prst="rect">
            <a:avLst/>
          </a:prstGeom>
          <a:noFill/>
        </p:spPr>
        <p:txBody>
          <a:bodyPr wrap="square" rtlCol="0">
            <a:spAutoFit/>
          </a:bodyPr>
          <a:lstStyle/>
          <a:p>
            <a:r>
              <a:rPr lang="ja-JP" altLang="en-US" sz="966" dirty="0">
                <a:latin typeface="Meiryo UI" panose="020B0604030504040204" pitchFamily="50" charset="-128"/>
                <a:ea typeface="Meiryo UI" panose="020B0604030504040204" pitchFamily="50" charset="-128"/>
                <a:cs typeface="Meiryo UI" panose="020B0604030504040204" pitchFamily="50" charset="-128"/>
              </a:rPr>
              <a:t>複数の図書館を一枚で</a:t>
            </a:r>
          </a:p>
        </p:txBody>
      </p:sp>
      <p:sp>
        <p:nvSpPr>
          <p:cNvPr id="150" name="テキスト ボックス 149"/>
          <p:cNvSpPr txBox="1"/>
          <p:nvPr/>
        </p:nvSpPr>
        <p:spPr>
          <a:xfrm>
            <a:off x="2275501" y="4446294"/>
            <a:ext cx="878656" cy="534970"/>
          </a:xfrm>
          <a:prstGeom prst="rect">
            <a:avLst/>
          </a:prstGeom>
          <a:noFill/>
        </p:spPr>
        <p:txBody>
          <a:bodyPr wrap="square" rtlCol="0">
            <a:spAutoFit/>
          </a:bodyPr>
          <a:lstStyle/>
          <a:p>
            <a:r>
              <a:rPr lang="ja-JP" altLang="en-US" sz="966" dirty="0">
                <a:latin typeface="Meiryo UI" panose="020B0604030504040204" pitchFamily="50" charset="-128"/>
                <a:ea typeface="Meiryo UI" panose="020B0604030504040204" pitchFamily="50" charset="-128"/>
                <a:cs typeface="Meiryo UI" panose="020B0604030504040204" pitchFamily="50" charset="-128"/>
              </a:rPr>
              <a:t>複数の公共サービスを</a:t>
            </a:r>
            <a:endParaRPr lang="en-US" altLang="ja-JP" sz="966"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66" dirty="0">
                <a:latin typeface="Meiryo UI" panose="020B0604030504040204" pitchFamily="50" charset="-128"/>
                <a:ea typeface="Meiryo UI" panose="020B0604030504040204" pitchFamily="50" charset="-128"/>
                <a:cs typeface="Meiryo UI" panose="020B0604030504040204" pitchFamily="50" charset="-128"/>
              </a:rPr>
              <a:t>一枚で</a:t>
            </a:r>
          </a:p>
        </p:txBody>
      </p:sp>
      <p:sp>
        <p:nvSpPr>
          <p:cNvPr id="151" name="円/楕円 150"/>
          <p:cNvSpPr/>
          <p:nvPr/>
        </p:nvSpPr>
        <p:spPr>
          <a:xfrm>
            <a:off x="436931" y="953195"/>
            <a:ext cx="254348" cy="2922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738" dirty="0">
                <a:latin typeface="Meiryo UI" panose="020B0604030504040204" pitchFamily="50" charset="-128"/>
                <a:ea typeface="Meiryo UI" panose="020B0604030504040204" pitchFamily="50" charset="-128"/>
                <a:cs typeface="Meiryo UI" panose="020B0604030504040204" pitchFamily="50" charset="-128"/>
              </a:rPr>
              <a:t>１</a:t>
            </a:r>
          </a:p>
        </p:txBody>
      </p:sp>
      <p:sp>
        <p:nvSpPr>
          <p:cNvPr id="152" name="円/楕円 151"/>
          <p:cNvSpPr/>
          <p:nvPr/>
        </p:nvSpPr>
        <p:spPr>
          <a:xfrm>
            <a:off x="6397903" y="962138"/>
            <a:ext cx="254348" cy="2922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738" dirty="0">
                <a:latin typeface="Meiryo UI" panose="020B0604030504040204" pitchFamily="50" charset="-128"/>
                <a:ea typeface="Meiryo UI" panose="020B0604030504040204" pitchFamily="50" charset="-128"/>
                <a:cs typeface="Meiryo UI" panose="020B0604030504040204" pitchFamily="50" charset="-128"/>
              </a:rPr>
              <a:t>２</a:t>
            </a:r>
          </a:p>
        </p:txBody>
      </p:sp>
      <p:sp>
        <p:nvSpPr>
          <p:cNvPr id="156" name="テキスト ボックス 155"/>
          <p:cNvSpPr txBox="1"/>
          <p:nvPr/>
        </p:nvSpPr>
        <p:spPr>
          <a:xfrm>
            <a:off x="2774735" y="2460139"/>
            <a:ext cx="552431" cy="226088"/>
          </a:xfrm>
          <a:prstGeom prst="rect">
            <a:avLst/>
          </a:prstGeom>
          <a:noFill/>
        </p:spPr>
        <p:txBody>
          <a:bodyPr wrap="square" rtlCol="0">
            <a:spAutoFit/>
          </a:bodyPr>
          <a:lstStyle/>
          <a:p>
            <a:r>
              <a:rPr lang="en-US" altLang="ja-JP" sz="869" dirty="0">
                <a:latin typeface="Meiryo UI" panose="020B0604030504040204" pitchFamily="50" charset="-128"/>
                <a:ea typeface="Meiryo UI" panose="020B0604030504040204" pitchFamily="50" charset="-128"/>
                <a:cs typeface="Meiryo UI" panose="020B0604030504040204" pitchFamily="50" charset="-128"/>
              </a:rPr>
              <a:t>ID</a:t>
            </a:r>
            <a:r>
              <a:rPr lang="ja-JP" altLang="en-US" sz="869" dirty="0">
                <a:latin typeface="Meiryo UI" panose="020B0604030504040204" pitchFamily="50" charset="-128"/>
                <a:ea typeface="Meiryo UI" panose="020B0604030504040204" pitchFamily="50" charset="-128"/>
                <a:cs typeface="Meiryo UI" panose="020B0604030504040204" pitchFamily="50" charset="-128"/>
              </a:rPr>
              <a:t>連携</a:t>
            </a:r>
          </a:p>
        </p:txBody>
      </p:sp>
      <p:sp>
        <p:nvSpPr>
          <p:cNvPr id="157" name="テキスト ボックス 156"/>
          <p:cNvSpPr txBox="1"/>
          <p:nvPr/>
        </p:nvSpPr>
        <p:spPr>
          <a:xfrm>
            <a:off x="2850423" y="2814573"/>
            <a:ext cx="571453" cy="226088"/>
          </a:xfrm>
          <a:prstGeom prst="rect">
            <a:avLst/>
          </a:prstGeom>
          <a:noFill/>
        </p:spPr>
        <p:txBody>
          <a:bodyPr wrap="square" rtlCol="0">
            <a:spAutoFit/>
          </a:bodyPr>
          <a:lstStyle/>
          <a:p>
            <a:r>
              <a:rPr lang="en-US" altLang="ja-JP" sz="869" dirty="0">
                <a:latin typeface="Meiryo UI" panose="020B0604030504040204" pitchFamily="50" charset="-128"/>
                <a:ea typeface="Meiryo UI" panose="020B0604030504040204" pitchFamily="50" charset="-128"/>
                <a:cs typeface="Meiryo UI" panose="020B0604030504040204" pitchFamily="50" charset="-128"/>
              </a:rPr>
              <a:t>ID</a:t>
            </a:r>
            <a:r>
              <a:rPr lang="ja-JP" altLang="en-US" sz="869" dirty="0">
                <a:latin typeface="Meiryo UI" panose="020B0604030504040204" pitchFamily="50" charset="-128"/>
                <a:ea typeface="Meiryo UI" panose="020B0604030504040204" pitchFamily="50" charset="-128"/>
                <a:cs typeface="Meiryo UI" panose="020B0604030504040204" pitchFamily="50" charset="-128"/>
              </a:rPr>
              <a:t>連携</a:t>
            </a:r>
          </a:p>
        </p:txBody>
      </p:sp>
      <p:sp>
        <p:nvSpPr>
          <p:cNvPr id="158" name="テキスト ボックス 157"/>
          <p:cNvSpPr txBox="1"/>
          <p:nvPr/>
        </p:nvSpPr>
        <p:spPr>
          <a:xfrm>
            <a:off x="3501242" y="1018470"/>
            <a:ext cx="2519286" cy="356647"/>
          </a:xfrm>
          <a:prstGeom prst="rect">
            <a:avLst/>
          </a:prstGeom>
          <a:noFill/>
        </p:spPr>
        <p:txBody>
          <a:bodyPr wrap="square" rtlCol="0">
            <a:spAutoFit/>
          </a:bodyPr>
          <a:lstStyle/>
          <a:p>
            <a:pPr algn="ctr"/>
            <a:r>
              <a:rPr lang="ja-JP" altLang="en-US" sz="1738"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共同利用のシステム</a:t>
            </a:r>
          </a:p>
        </p:txBody>
      </p:sp>
      <p:sp>
        <p:nvSpPr>
          <p:cNvPr id="159" name="正方形/長方形 158"/>
          <p:cNvSpPr/>
          <p:nvPr/>
        </p:nvSpPr>
        <p:spPr>
          <a:xfrm>
            <a:off x="3564552" y="1299931"/>
            <a:ext cx="2432228" cy="425758"/>
          </a:xfrm>
          <a:prstGeom prst="rect">
            <a:avLst/>
          </a:prstGeom>
        </p:spPr>
        <p:txBody>
          <a:bodyPr wrap="square">
            <a:spAutoFit/>
          </a:bodyPr>
          <a:lstStyle/>
          <a:p>
            <a:pPr indent="1534" algn="ctr">
              <a:lnSpc>
                <a:spcPts val="1256"/>
              </a:lnSpc>
            </a:pPr>
            <a:r>
              <a:rPr lang="ja-JP" altLang="en-US" sz="869"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自治体は個別にシステムを整備しなくても、</a:t>
            </a:r>
            <a:endParaRPr lang="en-US" altLang="ja-JP" sz="869"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indent="1534" algn="ctr">
              <a:lnSpc>
                <a:spcPts val="1256"/>
              </a:lnSpc>
            </a:pPr>
            <a:r>
              <a:rPr lang="ja-JP" altLang="en-US" sz="869"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オンラインでアカウントを設定すれば利用可能に</a:t>
            </a:r>
            <a:endParaRPr lang="en-US" altLang="ja-JP" sz="869"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60" name="図 15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650566" y="5716158"/>
            <a:ext cx="912227" cy="856353"/>
          </a:xfrm>
          <a:prstGeom prst="rect">
            <a:avLst/>
          </a:prstGeom>
        </p:spPr>
      </p:pic>
      <p:pic>
        <p:nvPicPr>
          <p:cNvPr id="162" name="図 16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007170" y="5728186"/>
            <a:ext cx="857637" cy="857637"/>
          </a:xfrm>
          <a:prstGeom prst="rect">
            <a:avLst/>
          </a:prstGeom>
        </p:spPr>
      </p:pic>
      <p:sp>
        <p:nvSpPr>
          <p:cNvPr id="166" name="テキスト ボックス 165"/>
          <p:cNvSpPr txBox="1"/>
          <p:nvPr/>
        </p:nvSpPr>
        <p:spPr>
          <a:xfrm rot="1943228" flipH="1">
            <a:off x="5800040" y="4301465"/>
            <a:ext cx="747528" cy="239373"/>
          </a:xfrm>
          <a:prstGeom prst="rect">
            <a:avLst/>
          </a:prstGeom>
          <a:noFill/>
        </p:spPr>
        <p:txBody>
          <a:bodyPr wrap="square" rtlCol="0">
            <a:spAutoFit/>
          </a:bodyPr>
          <a:lstStyle/>
          <a:p>
            <a:r>
              <a:rPr lang="ja-JP" altLang="en-US" sz="966"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ﾎﾟｲﾝﾄ交換</a:t>
            </a:r>
          </a:p>
        </p:txBody>
      </p:sp>
      <p:sp>
        <p:nvSpPr>
          <p:cNvPr id="167" name="左矢印 166"/>
          <p:cNvSpPr/>
          <p:nvPr/>
        </p:nvSpPr>
        <p:spPr>
          <a:xfrm rot="16200000">
            <a:off x="4005930" y="4852183"/>
            <a:ext cx="411687" cy="628623"/>
          </a:xfrm>
          <a:prstGeom prst="leftArrow">
            <a:avLst>
              <a:gd name="adj1" fmla="val 62138"/>
              <a:gd name="adj2" fmla="val 65320"/>
            </a:avLst>
          </a:prstGeom>
          <a:solidFill>
            <a:srgbClr val="FFC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38">
              <a:latin typeface="Meiryo UI" panose="020B0604030504040204" pitchFamily="50" charset="-128"/>
              <a:ea typeface="Meiryo UI" panose="020B0604030504040204" pitchFamily="50" charset="-128"/>
              <a:cs typeface="Meiryo UI" panose="020B0604030504040204" pitchFamily="50" charset="-128"/>
            </a:endParaRPr>
          </a:p>
        </p:txBody>
      </p:sp>
      <p:sp>
        <p:nvSpPr>
          <p:cNvPr id="172" name="テキスト ボックス 171"/>
          <p:cNvSpPr txBox="1"/>
          <p:nvPr/>
        </p:nvSpPr>
        <p:spPr>
          <a:xfrm>
            <a:off x="2869162" y="5435727"/>
            <a:ext cx="1382723" cy="356647"/>
          </a:xfrm>
          <a:prstGeom prst="rect">
            <a:avLst/>
          </a:prstGeom>
          <a:noFill/>
        </p:spPr>
        <p:txBody>
          <a:bodyPr wrap="square" rtlCol="0">
            <a:spAutoFit/>
          </a:bodyPr>
          <a:lstStyle/>
          <a:p>
            <a:r>
              <a:rPr lang="ja-JP" altLang="en-US" sz="1738"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地域で使う</a:t>
            </a:r>
          </a:p>
        </p:txBody>
      </p:sp>
      <p:sp>
        <p:nvSpPr>
          <p:cNvPr id="173" name="正方形/長方形 172"/>
          <p:cNvSpPr/>
          <p:nvPr/>
        </p:nvSpPr>
        <p:spPr>
          <a:xfrm>
            <a:off x="3592458" y="5782299"/>
            <a:ext cx="1286900" cy="803873"/>
          </a:xfrm>
          <a:prstGeom prst="rect">
            <a:avLst/>
          </a:prstGeom>
        </p:spPr>
        <p:txBody>
          <a:bodyPr wrap="square">
            <a:spAutoFit/>
          </a:bodyPr>
          <a:lstStyle/>
          <a:p>
            <a:r>
              <a:rPr lang="ja-JP" altLang="en-US" sz="94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・地域の商店</a:t>
            </a:r>
            <a:endParaRPr lang="en-US" altLang="ja-JP" sz="94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4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・公共施設</a:t>
            </a:r>
            <a:endParaRPr lang="en-US" altLang="ja-JP" sz="94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（博物館・文学館）</a:t>
            </a:r>
            <a:endParaRPr lang="en-US" altLang="ja-JP" sz="8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4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・公共交通　</a:t>
            </a:r>
            <a:endParaRPr lang="en-US" altLang="ja-JP" sz="94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4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等</a:t>
            </a:r>
          </a:p>
        </p:txBody>
      </p:sp>
      <p:sp>
        <p:nvSpPr>
          <p:cNvPr id="175" name="テキスト ボックス 174"/>
          <p:cNvSpPr txBox="1"/>
          <p:nvPr/>
        </p:nvSpPr>
        <p:spPr>
          <a:xfrm>
            <a:off x="5196130" y="5453578"/>
            <a:ext cx="1494024" cy="356647"/>
          </a:xfrm>
          <a:prstGeom prst="rect">
            <a:avLst/>
          </a:prstGeom>
          <a:noFill/>
        </p:spPr>
        <p:txBody>
          <a:bodyPr wrap="square" rtlCol="0">
            <a:spAutoFit/>
          </a:bodyPr>
          <a:lstStyle/>
          <a:p>
            <a:r>
              <a:rPr lang="ja-JP" altLang="en-US" sz="1738"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ｵﾝﾗｲﾝで使う</a:t>
            </a:r>
          </a:p>
        </p:txBody>
      </p:sp>
      <p:sp>
        <p:nvSpPr>
          <p:cNvPr id="176" name="正方形/長方形 175"/>
          <p:cNvSpPr/>
          <p:nvPr/>
        </p:nvSpPr>
        <p:spPr>
          <a:xfrm>
            <a:off x="5851377" y="5782300"/>
            <a:ext cx="1192657" cy="813601"/>
          </a:xfrm>
          <a:prstGeom prst="rect">
            <a:avLst/>
          </a:prstGeom>
        </p:spPr>
        <p:txBody>
          <a:bodyPr wrap="square">
            <a:spAutoFit/>
          </a:bodyPr>
          <a:lstStyle/>
          <a:p>
            <a:r>
              <a:rPr lang="ja-JP" altLang="en-US" sz="94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・地域の産品を扱う</a:t>
            </a:r>
            <a:endParaRPr lang="en-US" altLang="ja-JP" sz="94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4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ｼｮｯﾋﾟﾝｸﾞｻｲﾄ</a:t>
            </a:r>
            <a:endParaRPr lang="en-US" altLang="ja-JP" sz="8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4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・地域の事業への</a:t>
            </a:r>
            <a:endParaRPr lang="en-US" altLang="ja-JP" sz="94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4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ｸﾗｳﾄﾞﾌｧﾝﾃﾞｨﾝｸﾞ</a:t>
            </a:r>
            <a:endParaRPr lang="en-US" altLang="ja-JP" sz="94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4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等</a:t>
            </a:r>
          </a:p>
        </p:txBody>
      </p:sp>
      <p:sp>
        <p:nvSpPr>
          <p:cNvPr id="177" name="テキスト ボックス 176"/>
          <p:cNvSpPr txBox="1"/>
          <p:nvPr/>
        </p:nvSpPr>
        <p:spPr>
          <a:xfrm flipH="1">
            <a:off x="3852323" y="4957986"/>
            <a:ext cx="729133" cy="386368"/>
          </a:xfrm>
          <a:prstGeom prst="rect">
            <a:avLst/>
          </a:prstGeom>
          <a:noFill/>
        </p:spPr>
        <p:txBody>
          <a:bodyPr wrap="square" rtlCol="0">
            <a:spAutoFit/>
          </a:bodyPr>
          <a:lstStyle/>
          <a:p>
            <a:pPr algn="ctr"/>
            <a:r>
              <a:rPr lang="ja-JP" altLang="en-US" sz="966"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ﾎﾟｲﾝﾄ</a:t>
            </a:r>
            <a:endParaRPr lang="en-US" altLang="ja-JP" sz="966"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66"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利用</a:t>
            </a:r>
          </a:p>
        </p:txBody>
      </p:sp>
      <p:sp>
        <p:nvSpPr>
          <p:cNvPr id="178" name="左矢印 177"/>
          <p:cNvSpPr/>
          <p:nvPr/>
        </p:nvSpPr>
        <p:spPr>
          <a:xfrm rot="16200000">
            <a:off x="5102136" y="4840720"/>
            <a:ext cx="411687" cy="628623"/>
          </a:xfrm>
          <a:prstGeom prst="leftArrow">
            <a:avLst>
              <a:gd name="adj1" fmla="val 62138"/>
              <a:gd name="adj2" fmla="val 65320"/>
            </a:avLst>
          </a:prstGeom>
          <a:solidFill>
            <a:srgbClr val="FFC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38">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80" name="グループ化 179"/>
          <p:cNvGrpSpPr/>
          <p:nvPr/>
        </p:nvGrpSpPr>
        <p:grpSpPr>
          <a:xfrm>
            <a:off x="3558545" y="4983914"/>
            <a:ext cx="319443" cy="481258"/>
            <a:chOff x="9108545" y="1921319"/>
            <a:chExt cx="698847" cy="1052852"/>
          </a:xfrm>
        </p:grpSpPr>
        <p:sp>
          <p:nvSpPr>
            <p:cNvPr id="181" name="円/楕円 180"/>
            <p:cNvSpPr/>
            <p:nvPr/>
          </p:nvSpPr>
          <p:spPr>
            <a:xfrm>
              <a:off x="9440700" y="2717261"/>
              <a:ext cx="366692" cy="133112"/>
            </a:xfrm>
            <a:prstGeom prst="ellipse">
              <a:avLst/>
            </a:prstGeom>
            <a:gradFill>
              <a:gsLst>
                <a:gs pos="100000">
                  <a:srgbClr val="FFFF00"/>
                </a:gs>
                <a:gs pos="0">
                  <a:srgbClr val="D5D000"/>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8">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2" name="円/楕円 181"/>
            <p:cNvSpPr/>
            <p:nvPr/>
          </p:nvSpPr>
          <p:spPr>
            <a:xfrm>
              <a:off x="9328068" y="2671546"/>
              <a:ext cx="366692" cy="133112"/>
            </a:xfrm>
            <a:prstGeom prst="ellipse">
              <a:avLst/>
            </a:prstGeom>
            <a:gradFill>
              <a:gsLst>
                <a:gs pos="100000">
                  <a:srgbClr val="FFFF00"/>
                </a:gs>
                <a:gs pos="0">
                  <a:srgbClr val="D5D000"/>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8">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3" name="円/楕円 182"/>
            <p:cNvSpPr/>
            <p:nvPr/>
          </p:nvSpPr>
          <p:spPr>
            <a:xfrm>
              <a:off x="9183643" y="2569397"/>
              <a:ext cx="366692" cy="133112"/>
            </a:xfrm>
            <a:prstGeom prst="ellipse">
              <a:avLst/>
            </a:prstGeom>
            <a:gradFill>
              <a:gsLst>
                <a:gs pos="100000">
                  <a:srgbClr val="FFFF00"/>
                </a:gs>
                <a:gs pos="0">
                  <a:srgbClr val="D5D000"/>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8">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4" name="円/楕円 183"/>
            <p:cNvSpPr/>
            <p:nvPr/>
          </p:nvSpPr>
          <p:spPr>
            <a:xfrm>
              <a:off x="9315932" y="2464249"/>
              <a:ext cx="366692" cy="133112"/>
            </a:xfrm>
            <a:prstGeom prst="ellipse">
              <a:avLst/>
            </a:prstGeom>
            <a:gradFill>
              <a:gsLst>
                <a:gs pos="100000">
                  <a:srgbClr val="FFFF00"/>
                </a:gs>
                <a:gs pos="0">
                  <a:srgbClr val="D5D000"/>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8">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5" name="円/楕円 184"/>
            <p:cNvSpPr/>
            <p:nvPr/>
          </p:nvSpPr>
          <p:spPr>
            <a:xfrm rot="20734521">
              <a:off x="9370829" y="2336738"/>
              <a:ext cx="366692" cy="141505"/>
            </a:xfrm>
            <a:prstGeom prst="ellips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8">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6" name="円/楕円 185"/>
            <p:cNvSpPr/>
            <p:nvPr/>
          </p:nvSpPr>
          <p:spPr>
            <a:xfrm rot="1084361">
              <a:off x="9194953" y="2095242"/>
              <a:ext cx="366692" cy="133111"/>
            </a:xfrm>
            <a:prstGeom prst="ellips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8">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7" name="円/楕円 186"/>
            <p:cNvSpPr/>
            <p:nvPr/>
          </p:nvSpPr>
          <p:spPr>
            <a:xfrm>
              <a:off x="9286783" y="2791881"/>
              <a:ext cx="366692" cy="133112"/>
            </a:xfrm>
            <a:prstGeom prst="ellips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8">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8" name="星 4 187"/>
            <p:cNvSpPr/>
            <p:nvPr/>
          </p:nvSpPr>
          <p:spPr>
            <a:xfrm>
              <a:off x="9168537" y="1951869"/>
              <a:ext cx="178011" cy="206044"/>
            </a:xfrm>
            <a:prstGeom prst="star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38">
                <a:latin typeface="Meiryo UI" panose="020B0604030504040204" pitchFamily="50" charset="-128"/>
                <a:ea typeface="Meiryo UI" panose="020B0604030504040204" pitchFamily="50" charset="-128"/>
                <a:cs typeface="Meiryo UI" panose="020B0604030504040204" pitchFamily="50" charset="-128"/>
              </a:endParaRPr>
            </a:p>
          </p:txBody>
        </p:sp>
        <p:sp>
          <p:nvSpPr>
            <p:cNvPr id="189" name="星 4 188"/>
            <p:cNvSpPr/>
            <p:nvPr/>
          </p:nvSpPr>
          <p:spPr>
            <a:xfrm>
              <a:off x="9629381" y="2240374"/>
              <a:ext cx="178011" cy="206044"/>
            </a:xfrm>
            <a:prstGeom prst="star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38">
                <a:latin typeface="Meiryo UI" panose="020B0604030504040204" pitchFamily="50" charset="-128"/>
                <a:ea typeface="Meiryo UI" panose="020B0604030504040204" pitchFamily="50" charset="-128"/>
                <a:cs typeface="Meiryo UI" panose="020B0604030504040204" pitchFamily="50" charset="-128"/>
              </a:endParaRPr>
            </a:p>
          </p:txBody>
        </p:sp>
        <p:sp>
          <p:nvSpPr>
            <p:cNvPr id="190" name="星 4 189"/>
            <p:cNvSpPr/>
            <p:nvPr/>
          </p:nvSpPr>
          <p:spPr>
            <a:xfrm>
              <a:off x="9108545" y="2512723"/>
              <a:ext cx="178011" cy="206044"/>
            </a:xfrm>
            <a:prstGeom prst="star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38">
                <a:latin typeface="Meiryo UI" panose="020B0604030504040204" pitchFamily="50" charset="-128"/>
                <a:ea typeface="Meiryo UI" panose="020B0604030504040204" pitchFamily="50" charset="-128"/>
                <a:cs typeface="Meiryo UI" panose="020B0604030504040204" pitchFamily="50" charset="-128"/>
              </a:endParaRPr>
            </a:p>
          </p:txBody>
        </p:sp>
        <p:sp>
          <p:nvSpPr>
            <p:cNvPr id="191" name="星 4 190"/>
            <p:cNvSpPr/>
            <p:nvPr/>
          </p:nvSpPr>
          <p:spPr>
            <a:xfrm>
              <a:off x="9320937" y="2104269"/>
              <a:ext cx="178011" cy="206044"/>
            </a:xfrm>
            <a:prstGeom prst="star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38">
                <a:latin typeface="Meiryo UI" panose="020B0604030504040204" pitchFamily="50" charset="-128"/>
                <a:ea typeface="Meiryo UI" panose="020B0604030504040204" pitchFamily="50" charset="-128"/>
                <a:cs typeface="Meiryo UI" panose="020B0604030504040204" pitchFamily="50" charset="-128"/>
              </a:endParaRPr>
            </a:p>
          </p:txBody>
        </p:sp>
        <p:sp>
          <p:nvSpPr>
            <p:cNvPr id="192" name="星 4 191"/>
            <p:cNvSpPr/>
            <p:nvPr/>
          </p:nvSpPr>
          <p:spPr>
            <a:xfrm>
              <a:off x="9241933" y="2768127"/>
              <a:ext cx="178011" cy="206044"/>
            </a:xfrm>
            <a:prstGeom prst="star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38">
                <a:latin typeface="Meiryo UI" panose="020B0604030504040204" pitchFamily="50" charset="-128"/>
                <a:ea typeface="Meiryo UI" panose="020B0604030504040204" pitchFamily="50" charset="-128"/>
                <a:cs typeface="Meiryo UI" panose="020B0604030504040204" pitchFamily="50" charset="-128"/>
              </a:endParaRPr>
            </a:p>
          </p:txBody>
        </p:sp>
        <p:sp>
          <p:nvSpPr>
            <p:cNvPr id="193" name="星 4 192"/>
            <p:cNvSpPr/>
            <p:nvPr/>
          </p:nvSpPr>
          <p:spPr>
            <a:xfrm>
              <a:off x="9246131" y="2308129"/>
              <a:ext cx="178011" cy="206044"/>
            </a:xfrm>
            <a:prstGeom prst="star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38">
                <a:latin typeface="Meiryo UI" panose="020B0604030504040204" pitchFamily="50" charset="-128"/>
                <a:ea typeface="Meiryo UI" panose="020B0604030504040204" pitchFamily="50" charset="-128"/>
                <a:cs typeface="Meiryo UI" panose="020B0604030504040204" pitchFamily="50" charset="-128"/>
              </a:endParaRPr>
            </a:p>
          </p:txBody>
        </p:sp>
        <p:sp>
          <p:nvSpPr>
            <p:cNvPr id="194" name="星 4 193"/>
            <p:cNvSpPr/>
            <p:nvPr/>
          </p:nvSpPr>
          <p:spPr>
            <a:xfrm>
              <a:off x="9504613" y="1921319"/>
              <a:ext cx="178011" cy="206044"/>
            </a:xfrm>
            <a:prstGeom prst="star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38">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95" name="グループ化 194"/>
          <p:cNvGrpSpPr/>
          <p:nvPr/>
        </p:nvGrpSpPr>
        <p:grpSpPr>
          <a:xfrm>
            <a:off x="5605897" y="4971955"/>
            <a:ext cx="319443" cy="481258"/>
            <a:chOff x="9108545" y="1921319"/>
            <a:chExt cx="698847" cy="1052852"/>
          </a:xfrm>
        </p:grpSpPr>
        <p:sp>
          <p:nvSpPr>
            <p:cNvPr id="196" name="円/楕円 195"/>
            <p:cNvSpPr/>
            <p:nvPr/>
          </p:nvSpPr>
          <p:spPr>
            <a:xfrm>
              <a:off x="9440700" y="2717261"/>
              <a:ext cx="366692" cy="133112"/>
            </a:xfrm>
            <a:prstGeom prst="ellipse">
              <a:avLst/>
            </a:prstGeom>
            <a:gradFill>
              <a:gsLst>
                <a:gs pos="100000">
                  <a:srgbClr val="FFFF00"/>
                </a:gs>
                <a:gs pos="0">
                  <a:srgbClr val="D5D000"/>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8">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7" name="円/楕円 196"/>
            <p:cNvSpPr/>
            <p:nvPr/>
          </p:nvSpPr>
          <p:spPr>
            <a:xfrm>
              <a:off x="9328068" y="2671546"/>
              <a:ext cx="366692" cy="133112"/>
            </a:xfrm>
            <a:prstGeom prst="ellipse">
              <a:avLst/>
            </a:prstGeom>
            <a:gradFill>
              <a:gsLst>
                <a:gs pos="100000">
                  <a:srgbClr val="FFFF00"/>
                </a:gs>
                <a:gs pos="0">
                  <a:srgbClr val="D5D000"/>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8">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8" name="円/楕円 197"/>
            <p:cNvSpPr/>
            <p:nvPr/>
          </p:nvSpPr>
          <p:spPr>
            <a:xfrm>
              <a:off x="9183643" y="2569397"/>
              <a:ext cx="366692" cy="133112"/>
            </a:xfrm>
            <a:prstGeom prst="ellipse">
              <a:avLst/>
            </a:prstGeom>
            <a:gradFill>
              <a:gsLst>
                <a:gs pos="100000">
                  <a:srgbClr val="FFFF00"/>
                </a:gs>
                <a:gs pos="0">
                  <a:srgbClr val="D5D000"/>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8">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9" name="円/楕円 198"/>
            <p:cNvSpPr/>
            <p:nvPr/>
          </p:nvSpPr>
          <p:spPr>
            <a:xfrm>
              <a:off x="9315932" y="2464249"/>
              <a:ext cx="366692" cy="133112"/>
            </a:xfrm>
            <a:prstGeom prst="ellipse">
              <a:avLst/>
            </a:prstGeom>
            <a:gradFill>
              <a:gsLst>
                <a:gs pos="100000">
                  <a:srgbClr val="FFFF00"/>
                </a:gs>
                <a:gs pos="0">
                  <a:srgbClr val="D5D000"/>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8">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0" name="円/楕円 199"/>
            <p:cNvSpPr/>
            <p:nvPr/>
          </p:nvSpPr>
          <p:spPr>
            <a:xfrm rot="20734521">
              <a:off x="9370829" y="2336738"/>
              <a:ext cx="366692" cy="141505"/>
            </a:xfrm>
            <a:prstGeom prst="ellips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8">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1" name="円/楕円 200"/>
            <p:cNvSpPr/>
            <p:nvPr/>
          </p:nvSpPr>
          <p:spPr>
            <a:xfrm rot="1084361">
              <a:off x="9194953" y="2095242"/>
              <a:ext cx="366692" cy="133111"/>
            </a:xfrm>
            <a:prstGeom prst="ellips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8">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2" name="円/楕円 201"/>
            <p:cNvSpPr/>
            <p:nvPr/>
          </p:nvSpPr>
          <p:spPr>
            <a:xfrm>
              <a:off x="9286783" y="2791881"/>
              <a:ext cx="366692" cy="133112"/>
            </a:xfrm>
            <a:prstGeom prst="ellips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8">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3" name="星 4 202"/>
            <p:cNvSpPr/>
            <p:nvPr/>
          </p:nvSpPr>
          <p:spPr>
            <a:xfrm>
              <a:off x="9168537" y="1951869"/>
              <a:ext cx="178011" cy="206044"/>
            </a:xfrm>
            <a:prstGeom prst="star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38">
                <a:latin typeface="Meiryo UI" panose="020B0604030504040204" pitchFamily="50" charset="-128"/>
                <a:ea typeface="Meiryo UI" panose="020B0604030504040204" pitchFamily="50" charset="-128"/>
                <a:cs typeface="Meiryo UI" panose="020B0604030504040204" pitchFamily="50" charset="-128"/>
              </a:endParaRPr>
            </a:p>
          </p:txBody>
        </p:sp>
        <p:sp>
          <p:nvSpPr>
            <p:cNvPr id="204" name="星 4 203"/>
            <p:cNvSpPr/>
            <p:nvPr/>
          </p:nvSpPr>
          <p:spPr>
            <a:xfrm>
              <a:off x="9629381" y="2240374"/>
              <a:ext cx="178011" cy="206044"/>
            </a:xfrm>
            <a:prstGeom prst="star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38">
                <a:latin typeface="Meiryo UI" panose="020B0604030504040204" pitchFamily="50" charset="-128"/>
                <a:ea typeface="Meiryo UI" panose="020B0604030504040204" pitchFamily="50" charset="-128"/>
                <a:cs typeface="Meiryo UI" panose="020B0604030504040204" pitchFamily="50" charset="-128"/>
              </a:endParaRPr>
            </a:p>
          </p:txBody>
        </p:sp>
        <p:sp>
          <p:nvSpPr>
            <p:cNvPr id="205" name="星 4 204"/>
            <p:cNvSpPr/>
            <p:nvPr/>
          </p:nvSpPr>
          <p:spPr>
            <a:xfrm>
              <a:off x="9108545" y="2512723"/>
              <a:ext cx="178011" cy="206044"/>
            </a:xfrm>
            <a:prstGeom prst="star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38">
                <a:latin typeface="Meiryo UI" panose="020B0604030504040204" pitchFamily="50" charset="-128"/>
                <a:ea typeface="Meiryo UI" panose="020B0604030504040204" pitchFamily="50" charset="-128"/>
                <a:cs typeface="Meiryo UI" panose="020B0604030504040204" pitchFamily="50" charset="-128"/>
              </a:endParaRPr>
            </a:p>
          </p:txBody>
        </p:sp>
        <p:sp>
          <p:nvSpPr>
            <p:cNvPr id="206" name="星 4 205"/>
            <p:cNvSpPr/>
            <p:nvPr/>
          </p:nvSpPr>
          <p:spPr>
            <a:xfrm>
              <a:off x="9320937" y="2104269"/>
              <a:ext cx="178011" cy="206044"/>
            </a:xfrm>
            <a:prstGeom prst="star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38">
                <a:latin typeface="Meiryo UI" panose="020B0604030504040204" pitchFamily="50" charset="-128"/>
                <a:ea typeface="Meiryo UI" panose="020B0604030504040204" pitchFamily="50" charset="-128"/>
                <a:cs typeface="Meiryo UI" panose="020B0604030504040204" pitchFamily="50" charset="-128"/>
              </a:endParaRPr>
            </a:p>
          </p:txBody>
        </p:sp>
        <p:sp>
          <p:nvSpPr>
            <p:cNvPr id="207" name="星 4 206"/>
            <p:cNvSpPr/>
            <p:nvPr/>
          </p:nvSpPr>
          <p:spPr>
            <a:xfrm>
              <a:off x="9241933" y="2768127"/>
              <a:ext cx="178011" cy="206044"/>
            </a:xfrm>
            <a:prstGeom prst="star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38">
                <a:latin typeface="Meiryo UI" panose="020B0604030504040204" pitchFamily="50" charset="-128"/>
                <a:ea typeface="Meiryo UI" panose="020B0604030504040204" pitchFamily="50" charset="-128"/>
                <a:cs typeface="Meiryo UI" panose="020B0604030504040204" pitchFamily="50" charset="-128"/>
              </a:endParaRPr>
            </a:p>
          </p:txBody>
        </p:sp>
        <p:sp>
          <p:nvSpPr>
            <p:cNvPr id="208" name="星 4 207"/>
            <p:cNvSpPr/>
            <p:nvPr/>
          </p:nvSpPr>
          <p:spPr>
            <a:xfrm>
              <a:off x="9246131" y="2308129"/>
              <a:ext cx="178011" cy="206044"/>
            </a:xfrm>
            <a:prstGeom prst="star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38">
                <a:latin typeface="Meiryo UI" panose="020B0604030504040204" pitchFamily="50" charset="-128"/>
                <a:ea typeface="Meiryo UI" panose="020B0604030504040204" pitchFamily="50" charset="-128"/>
                <a:cs typeface="Meiryo UI" panose="020B0604030504040204" pitchFamily="50" charset="-128"/>
              </a:endParaRPr>
            </a:p>
          </p:txBody>
        </p:sp>
        <p:sp>
          <p:nvSpPr>
            <p:cNvPr id="209" name="星 4 208"/>
            <p:cNvSpPr/>
            <p:nvPr/>
          </p:nvSpPr>
          <p:spPr>
            <a:xfrm>
              <a:off x="9504613" y="1921319"/>
              <a:ext cx="178011" cy="206044"/>
            </a:xfrm>
            <a:prstGeom prst="star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38">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19" name="グループ化 218"/>
          <p:cNvGrpSpPr/>
          <p:nvPr/>
        </p:nvGrpSpPr>
        <p:grpSpPr>
          <a:xfrm rot="19052447">
            <a:off x="5521399" y="2716936"/>
            <a:ext cx="1836451" cy="472849"/>
            <a:chOff x="6088767" y="4610027"/>
            <a:chExt cx="868883" cy="489666"/>
          </a:xfrm>
        </p:grpSpPr>
        <p:sp>
          <p:nvSpPr>
            <p:cNvPr id="217" name="左矢印 216"/>
            <p:cNvSpPr/>
            <p:nvPr/>
          </p:nvSpPr>
          <p:spPr>
            <a:xfrm>
              <a:off x="6088767" y="4610027"/>
              <a:ext cx="488313" cy="489666"/>
            </a:xfrm>
            <a:prstGeom prst="leftArrow">
              <a:avLst/>
            </a:prstGeom>
            <a:solidFill>
              <a:srgbClr val="FFC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38">
                <a:latin typeface="Meiryo UI" panose="020B0604030504040204" pitchFamily="50" charset="-128"/>
                <a:ea typeface="Meiryo UI" panose="020B0604030504040204" pitchFamily="50" charset="-128"/>
                <a:cs typeface="Meiryo UI" panose="020B0604030504040204" pitchFamily="50" charset="-128"/>
              </a:endParaRPr>
            </a:p>
          </p:txBody>
        </p:sp>
        <p:sp>
          <p:nvSpPr>
            <p:cNvPr id="218" name="テキスト ボックス 217"/>
            <p:cNvSpPr txBox="1"/>
            <p:nvPr/>
          </p:nvSpPr>
          <p:spPr>
            <a:xfrm flipH="1">
              <a:off x="6202584" y="4745593"/>
              <a:ext cx="755066" cy="249533"/>
            </a:xfrm>
            <a:prstGeom prst="rect">
              <a:avLst/>
            </a:prstGeom>
            <a:noFill/>
            <a:ln>
              <a:noFill/>
            </a:ln>
          </p:spPr>
          <p:txBody>
            <a:bodyPr wrap="square" rtlCol="0">
              <a:spAutoFit/>
            </a:bodyPr>
            <a:lstStyle/>
            <a:p>
              <a:r>
                <a:rPr lang="ja-JP" altLang="en-US" sz="966"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ﾎﾟｲﾝﾄ付与</a:t>
              </a:r>
            </a:p>
          </p:txBody>
        </p:sp>
      </p:grpSp>
      <p:sp>
        <p:nvSpPr>
          <p:cNvPr id="220" name="円柱 219"/>
          <p:cNvSpPr/>
          <p:nvPr/>
        </p:nvSpPr>
        <p:spPr>
          <a:xfrm>
            <a:off x="3953998" y="4528912"/>
            <a:ext cx="351893" cy="259301"/>
          </a:xfrm>
          <a:prstGeom prst="can">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38">
              <a:latin typeface="Meiryo UI" panose="020B0604030504040204" pitchFamily="50" charset="-128"/>
              <a:ea typeface="Meiryo UI" panose="020B0604030504040204" pitchFamily="50" charset="-128"/>
              <a:cs typeface="Meiryo UI" panose="020B0604030504040204" pitchFamily="50" charset="-128"/>
            </a:endParaRPr>
          </a:p>
        </p:txBody>
      </p:sp>
      <p:sp>
        <p:nvSpPr>
          <p:cNvPr id="221" name="正方形/長方形 220"/>
          <p:cNvSpPr/>
          <p:nvPr/>
        </p:nvSpPr>
        <p:spPr>
          <a:xfrm>
            <a:off x="4193688" y="4565309"/>
            <a:ext cx="1376621" cy="226088"/>
          </a:xfrm>
          <a:prstGeom prst="rect">
            <a:avLst/>
          </a:prstGeom>
        </p:spPr>
        <p:txBody>
          <a:bodyPr wrap="square">
            <a:spAutoFit/>
          </a:bodyPr>
          <a:lstStyle/>
          <a:p>
            <a:pPr marL="173235" indent="-88917"/>
            <a:r>
              <a:rPr lang="ja-JP" altLang="en-US" sz="8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自治体ポイントの管理</a:t>
            </a:r>
            <a:endParaRPr lang="en-US" altLang="ja-JP" sz="8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2" name="正方形/長方形 221"/>
          <p:cNvSpPr/>
          <p:nvPr/>
        </p:nvSpPr>
        <p:spPr>
          <a:xfrm>
            <a:off x="3605550" y="2882278"/>
            <a:ext cx="1376621" cy="226088"/>
          </a:xfrm>
          <a:prstGeom prst="rect">
            <a:avLst/>
          </a:prstGeom>
        </p:spPr>
        <p:txBody>
          <a:bodyPr wrap="square">
            <a:spAutoFit/>
          </a:bodyPr>
          <a:lstStyle/>
          <a:p>
            <a:pPr marL="173235" indent="-88917"/>
            <a:r>
              <a:rPr lang="en-US" altLang="ja-JP" sz="8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ID</a:t>
            </a:r>
            <a:r>
              <a:rPr lang="ja-JP" altLang="en-US" sz="8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の管理・連携</a:t>
            </a:r>
            <a:endParaRPr lang="en-US" altLang="ja-JP" sz="8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4" name="テキスト ボックス 173"/>
          <p:cNvSpPr txBox="1"/>
          <p:nvPr/>
        </p:nvSpPr>
        <p:spPr>
          <a:xfrm flipH="1">
            <a:off x="4955103" y="4924581"/>
            <a:ext cx="729133" cy="386368"/>
          </a:xfrm>
          <a:prstGeom prst="rect">
            <a:avLst/>
          </a:prstGeom>
          <a:noFill/>
        </p:spPr>
        <p:txBody>
          <a:bodyPr wrap="square" rtlCol="0">
            <a:spAutoFit/>
          </a:bodyPr>
          <a:lstStyle/>
          <a:p>
            <a:pPr algn="ctr"/>
            <a:r>
              <a:rPr lang="ja-JP" altLang="en-US" sz="966"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ﾎﾟｲﾝﾄ</a:t>
            </a:r>
            <a:endParaRPr lang="en-US" altLang="ja-JP" sz="966"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66"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利用</a:t>
            </a:r>
          </a:p>
        </p:txBody>
      </p:sp>
      <p:sp>
        <p:nvSpPr>
          <p:cNvPr id="153" name="円/楕円 152"/>
          <p:cNvSpPr/>
          <p:nvPr/>
        </p:nvSpPr>
        <p:spPr>
          <a:xfrm>
            <a:off x="6392248" y="3165724"/>
            <a:ext cx="254348" cy="2922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738" dirty="0">
                <a:latin typeface="Meiryo UI" panose="020B0604030504040204" pitchFamily="50" charset="-128"/>
                <a:ea typeface="Meiryo UI" panose="020B0604030504040204" pitchFamily="50" charset="-128"/>
                <a:cs typeface="Meiryo UI" panose="020B0604030504040204" pitchFamily="50" charset="-128"/>
              </a:rPr>
              <a:t>３</a:t>
            </a:r>
          </a:p>
        </p:txBody>
      </p:sp>
      <p:sp>
        <p:nvSpPr>
          <p:cNvPr id="10" name="二等辺三角形 9"/>
          <p:cNvSpPr/>
          <p:nvPr/>
        </p:nvSpPr>
        <p:spPr>
          <a:xfrm rot="14312307">
            <a:off x="7352111" y="4459793"/>
            <a:ext cx="194169" cy="341044"/>
          </a:xfrm>
          <a:prstGeom prst="triangle">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ja-JP" altLang="en-US" sz="676">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3" name="二等辺三角形 162"/>
          <p:cNvSpPr/>
          <p:nvPr/>
        </p:nvSpPr>
        <p:spPr>
          <a:xfrm rot="16200000">
            <a:off x="7405750" y="4757266"/>
            <a:ext cx="138099" cy="341044"/>
          </a:xfrm>
          <a:prstGeom prst="triangle">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ja-JP" altLang="en-US" sz="676">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5" name="二等辺三角形 164"/>
          <p:cNvSpPr/>
          <p:nvPr/>
        </p:nvSpPr>
        <p:spPr>
          <a:xfrm rot="17748602">
            <a:off x="7396286" y="5031630"/>
            <a:ext cx="138099" cy="341044"/>
          </a:xfrm>
          <a:prstGeom prst="triangle">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ja-JP" altLang="en-US" sz="676">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8" name="二等辺三角形 167"/>
          <p:cNvSpPr/>
          <p:nvPr/>
        </p:nvSpPr>
        <p:spPr>
          <a:xfrm rot="19736089">
            <a:off x="7360257" y="5264676"/>
            <a:ext cx="108639" cy="418330"/>
          </a:xfrm>
          <a:prstGeom prst="triangle">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ja-JP" altLang="en-US" sz="676">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0" name="二等辺三角形 169"/>
          <p:cNvSpPr/>
          <p:nvPr/>
        </p:nvSpPr>
        <p:spPr>
          <a:xfrm rot="20185664">
            <a:off x="7352373" y="5533628"/>
            <a:ext cx="138099" cy="596221"/>
          </a:xfrm>
          <a:prstGeom prst="triangle">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ja-JP" altLang="en-US" sz="676">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正方形/長方形 90"/>
          <p:cNvSpPr/>
          <p:nvPr/>
        </p:nvSpPr>
        <p:spPr>
          <a:xfrm>
            <a:off x="7447651" y="4395193"/>
            <a:ext cx="514859" cy="357066"/>
          </a:xfrm>
          <a:prstGeom prst="rect">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676"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ｸﾚｼﾞｯﾄ</a:t>
            </a:r>
            <a:endParaRPr lang="en-US" altLang="ja-JP" sz="676"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676"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ｶｰﾄﾞ</a:t>
            </a:r>
          </a:p>
        </p:txBody>
      </p:sp>
      <p:sp>
        <p:nvSpPr>
          <p:cNvPr id="92" name="正方形/長方形 91"/>
          <p:cNvSpPr/>
          <p:nvPr/>
        </p:nvSpPr>
        <p:spPr>
          <a:xfrm>
            <a:off x="7447651" y="4808872"/>
            <a:ext cx="514859" cy="226489"/>
          </a:xfrm>
          <a:prstGeom prst="rect">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676"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航 空</a:t>
            </a:r>
          </a:p>
        </p:txBody>
      </p:sp>
      <p:sp>
        <p:nvSpPr>
          <p:cNvPr id="93" name="正方形/長方形 92"/>
          <p:cNvSpPr/>
          <p:nvPr/>
        </p:nvSpPr>
        <p:spPr>
          <a:xfrm>
            <a:off x="7447651" y="5092059"/>
            <a:ext cx="514859" cy="289788"/>
          </a:xfrm>
          <a:prstGeom prst="rect">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676"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流 通</a:t>
            </a:r>
          </a:p>
        </p:txBody>
      </p:sp>
      <p:sp>
        <p:nvSpPr>
          <p:cNvPr id="94" name="正方形/長方形 93"/>
          <p:cNvSpPr/>
          <p:nvPr/>
        </p:nvSpPr>
        <p:spPr>
          <a:xfrm>
            <a:off x="7447455" y="5480359"/>
            <a:ext cx="514859" cy="335707"/>
          </a:xfrm>
          <a:prstGeom prst="rect">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676"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銀 行</a:t>
            </a:r>
          </a:p>
        </p:txBody>
      </p:sp>
      <p:sp>
        <p:nvSpPr>
          <p:cNvPr id="95" name="正方形/長方形 94"/>
          <p:cNvSpPr/>
          <p:nvPr/>
        </p:nvSpPr>
        <p:spPr>
          <a:xfrm>
            <a:off x="7441850" y="5951854"/>
            <a:ext cx="514859" cy="389445"/>
          </a:xfrm>
          <a:prstGeom prst="rect">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58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通信･電力等</a:t>
            </a:r>
          </a:p>
        </p:txBody>
      </p:sp>
      <p:sp>
        <p:nvSpPr>
          <p:cNvPr id="11" name="テキスト ボックス 10"/>
          <p:cNvSpPr txBox="1"/>
          <p:nvPr/>
        </p:nvSpPr>
        <p:spPr>
          <a:xfrm>
            <a:off x="7101101" y="5306487"/>
            <a:ext cx="288669" cy="1184477"/>
          </a:xfrm>
          <a:prstGeom prst="rect">
            <a:avLst/>
          </a:prstGeom>
          <a:noFill/>
        </p:spPr>
        <p:txBody>
          <a:bodyPr vert="eaVert" wrap="square" rtlCol="0">
            <a:spAutoFit/>
          </a:bodyPr>
          <a:lstStyle/>
          <a:p>
            <a:r>
              <a:rPr lang="ja-JP" altLang="en-US" sz="676" dirty="0">
                <a:latin typeface="Meiryo UI" panose="020B0604030504040204" pitchFamily="50" charset="-128"/>
                <a:ea typeface="Meiryo UI" panose="020B0604030504040204" pitchFamily="50" charset="-128"/>
                <a:cs typeface="Meiryo UI" panose="020B0604030504040204" pitchFamily="50" charset="-128"/>
              </a:rPr>
              <a:t>合算して利用可能</a:t>
            </a:r>
          </a:p>
        </p:txBody>
      </p:sp>
      <p:sp>
        <p:nvSpPr>
          <p:cNvPr id="171" name="AutoShape 15"/>
          <p:cNvSpPr>
            <a:spLocks noChangeArrowheads="1"/>
          </p:cNvSpPr>
          <p:nvPr/>
        </p:nvSpPr>
        <p:spPr bwMode="auto">
          <a:xfrm>
            <a:off x="176411" y="272129"/>
            <a:ext cx="9720000" cy="421200"/>
          </a:xfrm>
          <a:prstGeom prst="roundRect">
            <a:avLst>
              <a:gd name="adj" fmla="val 21125"/>
            </a:avLst>
          </a:prstGeom>
          <a:gradFill rotWithShape="1">
            <a:gsLst>
              <a:gs pos="0">
                <a:srgbClr val="FF9933"/>
              </a:gs>
              <a:gs pos="50000">
                <a:schemeClr val="bg1"/>
              </a:gs>
              <a:gs pos="100000">
                <a:srgbClr val="FF9933"/>
              </a:gs>
            </a:gsLst>
            <a:lin ang="5400000" scaled="1"/>
          </a:gradFill>
          <a:ln w="57150" cmpd="thickThin">
            <a:solidFill>
              <a:schemeClr val="tx1"/>
            </a:solidFill>
            <a:round/>
            <a:headEnd/>
            <a:tailEnd/>
          </a:ln>
          <a:effectLst/>
        </p:spPr>
        <p:txBody>
          <a:bodyPr lIns="0" tIns="38513" rIns="77020" bIns="38513" anchor="ctr"/>
          <a:lstStyle/>
          <a:p>
            <a:pPr algn="ctr" defTabSz="765366">
              <a:defRPr/>
            </a:pPr>
            <a:r>
              <a:rPr lang="ja-JP" altLang="en-US" sz="1931"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マイキープラットフォーム構想（現在稼働中）</a:t>
            </a:r>
          </a:p>
        </p:txBody>
      </p:sp>
      <p:sp>
        <p:nvSpPr>
          <p:cNvPr id="179" name="テキスト ボックス 178"/>
          <p:cNvSpPr txBox="1"/>
          <p:nvPr/>
        </p:nvSpPr>
        <p:spPr>
          <a:xfrm>
            <a:off x="7375566" y="6336864"/>
            <a:ext cx="2282845" cy="243593"/>
          </a:xfrm>
          <a:prstGeom prst="rect">
            <a:avLst/>
          </a:prstGeom>
          <a:noFill/>
        </p:spPr>
        <p:txBody>
          <a:bodyPr wrap="square" rtlCol="0">
            <a:spAutoFit/>
          </a:bodyPr>
          <a:lstStyle/>
          <a:p>
            <a:pPr algn="ctr"/>
            <a:r>
              <a:rPr lang="ja-JP" altLang="en-US" sz="983" dirty="0">
                <a:latin typeface="Meiryo UI" panose="020B0604030504040204" pitchFamily="50" charset="-128"/>
                <a:ea typeface="Meiryo UI" panose="020B0604030504040204" pitchFamily="50" charset="-128"/>
                <a:cs typeface="Meiryo UI" panose="020B0604030504040204" pitchFamily="50" charset="-128"/>
              </a:rPr>
              <a:t>（</a:t>
            </a:r>
            <a:r>
              <a:rPr lang="en-US" altLang="ja-JP" sz="983" dirty="0">
                <a:latin typeface="Meiryo UI" panose="020B0604030504040204" pitchFamily="50" charset="-128"/>
                <a:ea typeface="Meiryo UI" panose="020B0604030504040204" pitchFamily="50" charset="-128"/>
                <a:cs typeface="Meiryo UI" panose="020B0604030504040204" pitchFamily="50" charset="-128"/>
              </a:rPr>
              <a:t>20</a:t>
            </a:r>
            <a:r>
              <a:rPr lang="ja-JP" altLang="en-US" sz="983" dirty="0">
                <a:latin typeface="Meiryo UI" panose="020B0604030504040204" pitchFamily="50" charset="-128"/>
                <a:ea typeface="Meiryo UI" panose="020B0604030504040204" pitchFamily="50" charset="-128"/>
                <a:cs typeface="Meiryo UI" panose="020B0604030504040204" pitchFamily="50" charset="-128"/>
              </a:rPr>
              <a:t>社（平成</a:t>
            </a:r>
            <a:r>
              <a:rPr lang="en-US" altLang="ja-JP" sz="983" dirty="0">
                <a:latin typeface="Meiryo UI" panose="020B0604030504040204" pitchFamily="50" charset="-128"/>
                <a:ea typeface="Meiryo UI" panose="020B0604030504040204" pitchFamily="50" charset="-128"/>
                <a:cs typeface="Meiryo UI" panose="020B0604030504040204" pitchFamily="50" charset="-128"/>
              </a:rPr>
              <a:t>31</a:t>
            </a:r>
            <a:r>
              <a:rPr lang="ja-JP" altLang="en-US" sz="983"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983" dirty="0">
                <a:latin typeface="Meiryo UI" panose="020B0604030504040204" pitchFamily="50" charset="-128"/>
                <a:ea typeface="Meiryo UI" panose="020B0604030504040204" pitchFamily="50" charset="-128"/>
                <a:cs typeface="Meiryo UI" panose="020B0604030504040204" pitchFamily="50" charset="-128"/>
              </a:rPr>
              <a:t>3</a:t>
            </a:r>
            <a:r>
              <a:rPr lang="ja-JP" altLang="en-US" sz="983"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983" dirty="0">
                <a:latin typeface="Meiryo UI" panose="020B0604030504040204" pitchFamily="50" charset="-128"/>
                <a:ea typeface="Meiryo UI" panose="020B0604030504040204" pitchFamily="50" charset="-128"/>
                <a:cs typeface="Meiryo UI" panose="020B0604030504040204" pitchFamily="50" charset="-128"/>
              </a:rPr>
              <a:t>1</a:t>
            </a:r>
            <a:r>
              <a:rPr lang="ja-JP" altLang="en-US" sz="983" dirty="0">
                <a:latin typeface="Meiryo UI" panose="020B0604030504040204" pitchFamily="50" charset="-128"/>
                <a:ea typeface="Meiryo UI" panose="020B0604030504040204" pitchFamily="50" charset="-128"/>
                <a:cs typeface="Meiryo UI" panose="020B0604030504040204" pitchFamily="50" charset="-128"/>
              </a:rPr>
              <a:t>日現在））</a:t>
            </a:r>
          </a:p>
        </p:txBody>
      </p:sp>
      <p:sp>
        <p:nvSpPr>
          <p:cNvPr id="212" name="テキスト ボックス 211"/>
          <p:cNvSpPr txBox="1"/>
          <p:nvPr/>
        </p:nvSpPr>
        <p:spPr>
          <a:xfrm>
            <a:off x="372152" y="281777"/>
            <a:ext cx="825322" cy="369332"/>
          </a:xfrm>
          <a:prstGeom prst="rect">
            <a:avLst/>
          </a:prstGeom>
          <a:solidFill>
            <a:schemeClr val="bg1"/>
          </a:solidFill>
          <a:ln>
            <a:solidFill>
              <a:schemeClr val="tx1"/>
            </a:solidFill>
          </a:ln>
        </p:spPr>
        <p:txBody>
          <a:bodyPr wrap="square" rtlCol="0">
            <a:spAutoFit/>
          </a:bodyPr>
          <a:lstStyle/>
          <a:p>
            <a:r>
              <a:rPr lang="ja-JP" altLang="en-US" dirty="0" smtClean="0"/>
              <a:t>参考３</a:t>
            </a:r>
            <a:endParaRPr kumimoji="1" lang="ja-JP" altLang="en-US" dirty="0"/>
          </a:p>
        </p:txBody>
      </p:sp>
      <p:sp>
        <p:nvSpPr>
          <p:cNvPr id="210" name="スライド番号プレースホルダー 1"/>
          <p:cNvSpPr txBox="1">
            <a:spLocks/>
          </p:cNvSpPr>
          <p:nvPr/>
        </p:nvSpPr>
        <p:spPr>
          <a:xfrm>
            <a:off x="7670273" y="6483723"/>
            <a:ext cx="23114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2000" dirty="0" smtClean="0">
                <a:latin typeface="ＭＳ ゴシック" panose="020B0609070205080204" pitchFamily="49" charset="-128"/>
                <a:ea typeface="ＭＳ ゴシック" panose="020B0609070205080204" pitchFamily="49" charset="-128"/>
              </a:rPr>
              <a:t>19</a:t>
            </a:r>
            <a:endParaRPr lang="ja-JP" altLang="en-US" sz="2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7460424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5"/>
          <p:cNvSpPr>
            <a:spLocks noChangeArrowheads="1"/>
          </p:cNvSpPr>
          <p:nvPr/>
        </p:nvSpPr>
        <p:spPr bwMode="auto">
          <a:xfrm>
            <a:off x="262967" y="160864"/>
            <a:ext cx="9551622" cy="407448"/>
          </a:xfrm>
          <a:prstGeom prst="roundRect">
            <a:avLst>
              <a:gd name="adj" fmla="val 21125"/>
            </a:avLst>
          </a:prstGeom>
          <a:gradFill rotWithShape="1">
            <a:gsLst>
              <a:gs pos="0">
                <a:srgbClr val="FF9933"/>
              </a:gs>
              <a:gs pos="50000">
                <a:schemeClr val="bg1"/>
              </a:gs>
              <a:gs pos="100000">
                <a:srgbClr val="FF9933"/>
              </a:gs>
            </a:gsLst>
            <a:lin ang="5400000" scaled="1"/>
          </a:gradFill>
          <a:ln w="57150" cmpd="thickThin">
            <a:solidFill>
              <a:schemeClr val="tx1"/>
            </a:solidFill>
            <a:round/>
            <a:headEnd/>
            <a:tailEnd/>
          </a:ln>
          <a:effectLst/>
        </p:spPr>
        <p:txBody>
          <a:bodyPr lIns="87930" tIns="43967" rIns="87930" bIns="43967" anchor="ctr"/>
          <a:lstStyle/>
          <a:p>
            <a:pPr algn="ctr" defTabSz="879615" fontAlgn="base">
              <a:spcBef>
                <a:spcPct val="0"/>
              </a:spcBef>
              <a:spcAft>
                <a:spcPct val="0"/>
              </a:spcAft>
              <a:defRPr/>
            </a:pPr>
            <a:r>
              <a:rPr lang="ja-JP" altLang="en-US" sz="196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マイナンバーカードの普及とマイナンバーの利活用の促進に関する方針（抜粋）</a:t>
            </a:r>
          </a:p>
        </p:txBody>
      </p:sp>
      <p:sp>
        <p:nvSpPr>
          <p:cNvPr id="2" name="テキスト ボックス 1"/>
          <p:cNvSpPr txBox="1"/>
          <p:nvPr/>
        </p:nvSpPr>
        <p:spPr>
          <a:xfrm>
            <a:off x="6764642" y="644787"/>
            <a:ext cx="2910498" cy="574645"/>
          </a:xfrm>
          <a:prstGeom prst="rect">
            <a:avLst/>
          </a:prstGeom>
          <a:noFill/>
        </p:spPr>
        <p:txBody>
          <a:bodyPr wrap="square" rtlCol="0">
            <a:spAutoFit/>
          </a:bodyPr>
          <a:lstStyle/>
          <a:p>
            <a:r>
              <a:rPr lang="ja-JP" altLang="en-US" sz="1572"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令和元年６月４日</a:t>
            </a:r>
            <a:endParaRPr lang="en-US" altLang="ja-JP" sz="1572"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572"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デジタル・ガバメント閣僚会議</a:t>
            </a:r>
          </a:p>
        </p:txBody>
      </p:sp>
      <p:sp>
        <p:nvSpPr>
          <p:cNvPr id="8" name="テキスト ボックス 7"/>
          <p:cNvSpPr txBox="1"/>
          <p:nvPr/>
        </p:nvSpPr>
        <p:spPr>
          <a:xfrm>
            <a:off x="394827" y="1219432"/>
            <a:ext cx="9287902" cy="5384487"/>
          </a:xfrm>
          <a:prstGeom prst="rect">
            <a:avLst/>
          </a:prstGeom>
          <a:noFill/>
        </p:spPr>
        <p:txBody>
          <a:bodyPr wrap="square" rtlCol="0">
            <a:spAutoFit/>
          </a:bodyPr>
          <a:lstStyle/>
          <a:p>
            <a:pPr eaLnBrk="0" hangingPunct="0"/>
            <a:r>
              <a:rPr lang="en-US" altLang="ja-JP" sz="1572"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Ⅱ </a:t>
            </a:r>
            <a:r>
              <a:rPr lang="ja-JP" altLang="en-US" sz="1572"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マイナンバーカードの普及とマイナンバーの利活用の促進</a:t>
            </a:r>
            <a:endParaRPr lang="en-US" altLang="ja-JP" sz="1572"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eaLnBrk="0" hangingPunct="0"/>
            <a:r>
              <a:rPr lang="ja-JP" altLang="en-US" sz="1572"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１．自治体ポイントの活用</a:t>
            </a:r>
          </a:p>
          <a:p>
            <a:pPr eaLnBrk="0" hangingPunct="0"/>
            <a:r>
              <a:rPr lang="ja-JP" altLang="en-US" sz="1572"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（１）制度設計等</a:t>
            </a:r>
          </a:p>
          <a:p>
            <a:pPr eaLnBrk="0" hangingPunct="0"/>
            <a:r>
              <a:rPr lang="ja-JP" altLang="en-US" sz="1572"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　マイナンバーカードを活用した自治体ポイントによる消費活性化策について、自治体ポイント実施のためのマイキープラットフォーム等の改修、地方公共団体や利用店舗の参加促進による利用環境の整備、利用者への効果的な広報、マイナンバーカードの取得の平準化等の観点を踏まえ、</a:t>
            </a:r>
            <a:r>
              <a:rPr lang="ja-JP" altLang="en-US" sz="1572" u="sng"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自治体ポイントの基本的な制度設計</a:t>
            </a:r>
            <a:r>
              <a:rPr lang="ja-JP" altLang="en-US" sz="1572"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（ポイント利用のための準備・購入条件等、購入対象者、プレミアム率、ポイントの利用環境、ポイントの使途、有効期限等）</a:t>
            </a:r>
            <a:r>
              <a:rPr lang="ja-JP" altLang="en-US" sz="1572" u="sng"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について、検討を加速し、マイナンバーカードの早期申込みにつながるよう、結論を得次第、順次広報を行う</a:t>
            </a:r>
            <a:r>
              <a:rPr lang="ja-JP" altLang="en-US" sz="1572"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572" u="sng"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特にプレミアム率については、事業の国民への周知やマイナンバーカード取得の平準化の観点から重要な要素となることに留意しつつ、早期申込者へのプレミアム率の割増しも含めて検討</a:t>
            </a:r>
            <a:r>
              <a:rPr lang="ja-JP" altLang="en-US" sz="1572"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する。</a:t>
            </a:r>
          </a:p>
          <a:p>
            <a:pPr eaLnBrk="0" hangingPunct="0"/>
            <a:r>
              <a:rPr lang="ja-JP" altLang="en-US" sz="1572"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（２）環境整備</a:t>
            </a:r>
          </a:p>
          <a:p>
            <a:pPr eaLnBrk="0" hangingPunct="0"/>
            <a:r>
              <a:rPr lang="ja-JP" altLang="en-US" sz="1572"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　マイナンバーカードを活用した自治体ポイントによる消費活性化策が円滑に実施されるよう、</a:t>
            </a:r>
            <a:r>
              <a:rPr lang="ja-JP" altLang="en-US" sz="1572" u="sng"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本年末までに、マイキープラットフォーム運用協議会への全地方公共団体の参加を促す</a:t>
            </a:r>
            <a:r>
              <a:rPr lang="ja-JP" altLang="en-US" sz="1572"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とともに、市区町村と都道府県の連携体制を整備する。</a:t>
            </a:r>
          </a:p>
          <a:p>
            <a:pPr eaLnBrk="0" hangingPunct="0"/>
            <a:r>
              <a:rPr lang="ja-JP" altLang="en-US" sz="1572"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　また、マイキー</a:t>
            </a:r>
            <a:r>
              <a:rPr lang="en-US" altLang="ja-JP" sz="1572"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ID</a:t>
            </a:r>
            <a:r>
              <a:rPr lang="ja-JP" altLang="en-US" sz="1572"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設定の簡素化（「かんたん設定アプリ」の開発等）を進めるとともに、</a:t>
            </a:r>
            <a:r>
              <a:rPr lang="ja-JP" altLang="en-US" sz="1572" u="sng"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マイナンバーカード取得時における</a:t>
            </a:r>
            <a:r>
              <a:rPr lang="en-US" altLang="ja-JP" sz="1572" u="sng"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ID</a:t>
            </a:r>
            <a:r>
              <a:rPr lang="ja-JP" altLang="en-US" sz="1572" u="sng"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設定の支援等をマイナンバーカードの取得促進と健康保険証利用とあわせて実施</a:t>
            </a:r>
            <a:r>
              <a:rPr lang="ja-JP" altLang="en-US" sz="1572"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する。</a:t>
            </a:r>
          </a:p>
          <a:p>
            <a:pPr eaLnBrk="0" hangingPunct="0"/>
            <a:r>
              <a:rPr lang="ja-JP" altLang="en-US" sz="1572"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　これに併せ、</a:t>
            </a:r>
            <a:r>
              <a:rPr lang="ja-JP" altLang="en-US" sz="1572" u="sng"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国は、政府広報などを積極的に活用し、国民に対するテレビ</a:t>
            </a:r>
            <a:r>
              <a:rPr lang="en-US" altLang="ja-JP" sz="1572" u="sng"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CM</a:t>
            </a:r>
            <a:r>
              <a:rPr lang="ja-JP" altLang="en-US" sz="1572" u="sng"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やウェブ動画、新聞広告などあらゆる媒体を通じた自治体ポイントについての広報や利用店舗の参加促進のための広報を、今夏から積極的に行う</a:t>
            </a:r>
            <a:r>
              <a:rPr lang="ja-JP" altLang="en-US" sz="1572"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。また、総務省は、各業所管官庁と連携し、関係団体等に対して、本施策や積極的なマイナンバーカードの取得促進について周知を図る。</a:t>
            </a:r>
            <a:endParaRPr lang="en-US" altLang="ja-JP" sz="1572"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eaLnBrk="0" hangingPunct="0"/>
            <a:endParaRPr lang="en-US" altLang="ja-JP" sz="1572"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en-US" altLang="ja-JP" sz="1376"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376"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下線は総務省が付記　</a:t>
            </a:r>
          </a:p>
        </p:txBody>
      </p:sp>
      <p:sp>
        <p:nvSpPr>
          <p:cNvPr id="6" name="スライド番号プレースホルダー 1"/>
          <p:cNvSpPr txBox="1">
            <a:spLocks/>
          </p:cNvSpPr>
          <p:nvPr/>
        </p:nvSpPr>
        <p:spPr>
          <a:xfrm>
            <a:off x="7670273" y="6483723"/>
            <a:ext cx="23114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2000" dirty="0" smtClean="0">
                <a:latin typeface="ＭＳ ゴシック" panose="020B0609070205080204" pitchFamily="49" charset="-128"/>
                <a:ea typeface="ＭＳ ゴシック" panose="020B0609070205080204" pitchFamily="49" charset="-128"/>
              </a:rPr>
              <a:t>2</a:t>
            </a:r>
            <a:endParaRPr lang="ja-JP" altLang="en-US" sz="2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091378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5"/>
          <p:cNvSpPr>
            <a:spLocks noChangeArrowheads="1"/>
          </p:cNvSpPr>
          <p:nvPr/>
        </p:nvSpPr>
        <p:spPr bwMode="auto">
          <a:xfrm>
            <a:off x="262967" y="160864"/>
            <a:ext cx="9551622" cy="407448"/>
          </a:xfrm>
          <a:prstGeom prst="roundRect">
            <a:avLst>
              <a:gd name="adj" fmla="val 21125"/>
            </a:avLst>
          </a:prstGeom>
          <a:gradFill rotWithShape="1">
            <a:gsLst>
              <a:gs pos="0">
                <a:srgbClr val="FF9933"/>
              </a:gs>
              <a:gs pos="50000">
                <a:schemeClr val="bg1"/>
              </a:gs>
              <a:gs pos="100000">
                <a:srgbClr val="FF9933"/>
              </a:gs>
            </a:gsLst>
            <a:lin ang="5400000" scaled="1"/>
          </a:gradFill>
          <a:ln w="57150" cmpd="thickThin">
            <a:solidFill>
              <a:schemeClr val="tx1"/>
            </a:solidFill>
            <a:round/>
            <a:headEnd/>
            <a:tailEnd/>
          </a:ln>
          <a:effectLst/>
        </p:spPr>
        <p:txBody>
          <a:bodyPr lIns="87930" tIns="43967" rIns="87930" bIns="43967" anchor="ctr"/>
          <a:lstStyle/>
          <a:p>
            <a:pPr algn="ctr" defTabSz="879615" fontAlgn="base">
              <a:spcBef>
                <a:spcPct val="0"/>
              </a:spcBef>
              <a:spcAft>
                <a:spcPct val="0"/>
              </a:spcAft>
              <a:defRPr/>
            </a:pPr>
            <a:r>
              <a:rPr lang="ja-JP" altLang="en-US" sz="196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経済財政運営と改革の基本方針</a:t>
            </a:r>
            <a:r>
              <a:rPr lang="en-US" altLang="ja-JP" sz="196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96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について（抜粋）</a:t>
            </a:r>
          </a:p>
        </p:txBody>
      </p:sp>
      <p:sp>
        <p:nvSpPr>
          <p:cNvPr id="2" name="テキスト ボックス 1"/>
          <p:cNvSpPr txBox="1"/>
          <p:nvPr/>
        </p:nvSpPr>
        <p:spPr>
          <a:xfrm>
            <a:off x="7782738" y="644787"/>
            <a:ext cx="1816221" cy="574645"/>
          </a:xfrm>
          <a:prstGeom prst="rect">
            <a:avLst/>
          </a:prstGeom>
          <a:noFill/>
        </p:spPr>
        <p:txBody>
          <a:bodyPr wrap="square" rtlCol="0">
            <a:spAutoFit/>
          </a:bodyPr>
          <a:lstStyle/>
          <a:p>
            <a:r>
              <a:rPr lang="ja-JP" altLang="en-US" sz="1572"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令和元年６月２１日</a:t>
            </a:r>
            <a:endParaRPr lang="en-US" altLang="ja-JP" sz="1572"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572"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閣議決定</a:t>
            </a:r>
          </a:p>
        </p:txBody>
      </p:sp>
      <p:sp>
        <p:nvSpPr>
          <p:cNvPr id="8" name="テキスト ボックス 7"/>
          <p:cNvSpPr txBox="1"/>
          <p:nvPr/>
        </p:nvSpPr>
        <p:spPr>
          <a:xfrm>
            <a:off x="394827" y="1219432"/>
            <a:ext cx="9287902" cy="5478423"/>
          </a:xfrm>
          <a:prstGeom prst="rect">
            <a:avLst/>
          </a:prstGeom>
          <a:noFill/>
        </p:spPr>
        <p:txBody>
          <a:bodyPr wrap="square" rtlCol="0">
            <a:spAutoFit/>
          </a:bodyPr>
          <a:lstStyle/>
          <a:p>
            <a:pPr eaLnBrk="0" hangingPunct="0"/>
            <a:r>
              <a:rPr lang="ja-JP" altLang="en-US" sz="14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第２章　</a:t>
            </a:r>
            <a:r>
              <a:rPr lang="en-US" altLang="ja-JP" sz="14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Society 5.0</a:t>
            </a:r>
            <a:r>
              <a:rPr lang="ja-JP" altLang="en-US" sz="14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時代にふさわしい仕組みづくり</a:t>
            </a:r>
          </a:p>
          <a:p>
            <a:pPr eaLnBrk="0" hangingPunct="0"/>
            <a:r>
              <a:rPr lang="ja-JP" altLang="en-US" sz="14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１．成長戦略実行計画をはじめとする成長力の強化</a:t>
            </a:r>
          </a:p>
          <a:p>
            <a:pPr eaLnBrk="0" hangingPunct="0"/>
            <a:r>
              <a:rPr lang="ja-JP" altLang="en-US" sz="14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（１）</a:t>
            </a:r>
            <a:r>
              <a:rPr lang="en-US" altLang="ja-JP" sz="14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Society 5.0</a:t>
            </a:r>
            <a:r>
              <a:rPr lang="ja-JP" altLang="en-US" sz="14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の実現　</a:t>
            </a:r>
          </a:p>
          <a:p>
            <a:pPr eaLnBrk="0" hangingPunct="0"/>
            <a:r>
              <a:rPr lang="ja-JP" altLang="en-US" sz="14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⑤ スマート公共サービス</a:t>
            </a:r>
          </a:p>
          <a:p>
            <a:pPr eaLnBrk="0" hangingPunct="0"/>
            <a:r>
              <a:rPr lang="ja-JP" altLang="en-US" sz="14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en-US" altLang="ja-JP" sz="14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ⅰ</a:t>
            </a:r>
            <a:r>
              <a:rPr lang="ja-JP" altLang="en-US" sz="14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）マイナンバーカードを活用した新たな国民生活・経済政策インフラの構築</a:t>
            </a:r>
          </a:p>
          <a:p>
            <a:pPr eaLnBrk="0" hangingPunct="0"/>
            <a:r>
              <a:rPr lang="ja-JP" altLang="en-US" sz="14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lang="en-US" altLang="ja-JP" sz="14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Society 5.0</a:t>
            </a:r>
            <a:r>
              <a:rPr lang="ja-JP" altLang="en-US" sz="14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社会の国民共有の基盤として、個人情報保護を徹底しつつ、</a:t>
            </a:r>
            <a:r>
              <a:rPr lang="ja-JP" altLang="en-US" sz="1400" u="sng"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マイナンバーカードの利活用を一層深化させる観点から、行政サービスと民間サービスの共同利用型キャッシュレス決済基盤の構築を目指す</a:t>
            </a:r>
            <a:r>
              <a:rPr lang="ja-JP" altLang="en-US" sz="14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こととし、</a:t>
            </a:r>
            <a:r>
              <a:rPr lang="ja-JP" altLang="en-US" sz="1400" u="sng"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マイナンバーカードの本人確認機能を活用したクラウドサービスを発展的に利活用</a:t>
            </a:r>
            <a:r>
              <a:rPr lang="ja-JP" altLang="en-US" sz="14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する。</a:t>
            </a:r>
          </a:p>
          <a:p>
            <a:pPr eaLnBrk="0" hangingPunct="0"/>
            <a:r>
              <a:rPr lang="ja-JP" altLang="en-US" sz="14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　具体的には、</a:t>
            </a:r>
            <a:r>
              <a:rPr lang="ja-JP" altLang="en-US" sz="1400" u="sng"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厳格な本人確認を行った利用者</a:t>
            </a:r>
            <a:r>
              <a:rPr lang="en-US" altLang="ja-JP" sz="1400" u="sng"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ID</a:t>
            </a:r>
            <a:r>
              <a:rPr lang="ja-JP" altLang="en-US" sz="1400" u="sng"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を格納するマイキープラットフォームと自治体ポイント管理クラウドを官民で活用</a:t>
            </a:r>
            <a:r>
              <a:rPr lang="ja-JP" altLang="en-US" sz="14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する。</a:t>
            </a:r>
            <a:r>
              <a:rPr lang="ja-JP" altLang="en-US" sz="1400" u="sng"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民間の活力を最大限活用し、住民が自治体ポイントをキャッシュレスで購入できるようにする</a:t>
            </a:r>
            <a:r>
              <a:rPr lang="ja-JP" altLang="en-US" sz="14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ほか、</a:t>
            </a:r>
            <a:r>
              <a:rPr lang="ja-JP" altLang="en-US" sz="1400" u="sng"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将来的には、民間の各種ポイントとの交換も検討</a:t>
            </a:r>
            <a:r>
              <a:rPr lang="ja-JP" altLang="en-US" sz="14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する。こうした取組により、例えば、地域における移動支援や買い物支援、介護サポートなどに自治体ポイントを使うことを可能とするとともに、地域商店街の活性化にも資する政策展開を図る。</a:t>
            </a:r>
          </a:p>
          <a:p>
            <a:pPr eaLnBrk="0" hangingPunct="0"/>
            <a:r>
              <a:rPr lang="ja-JP" altLang="en-US" sz="14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　あわせて、</a:t>
            </a:r>
            <a:r>
              <a:rPr lang="ja-JP" altLang="en-US" sz="1400" u="sng"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国や地方公共団体が実施する子育て支援金など各種の現金給付をポイントで行うことも視野に入れ、関係府省や地方公共団体と検討を進め、真に必要な国民に対して、きめ細かい対応を可能にする</a:t>
            </a:r>
            <a:r>
              <a:rPr lang="ja-JP" altLang="en-US" sz="14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とともに、不正受給の防止、事務コストの削減など、効果的な政策遂行にもつなげることを目指す。</a:t>
            </a:r>
          </a:p>
          <a:p>
            <a:pPr eaLnBrk="0" hangingPunct="0"/>
            <a:r>
              <a:rPr lang="ja-JP" altLang="en-US" sz="14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u="sng"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消費税率引き上げの際の消費平準化対策として、マイナンバーカードを活用した自治体ポイントの発行準備を進めた上で、上記のような視点に立ち、対策実施後の将来的な拡張性や互換性も担保したナショナルシステムとしての基盤を目指し</a:t>
            </a:r>
            <a:r>
              <a:rPr lang="ja-JP" altLang="en-US" sz="14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400" u="sng"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官民でのタスクフォースを立ち上げるなど、対策の進捗を踏まえて、具体的なあり方について検討</a:t>
            </a:r>
            <a:r>
              <a:rPr lang="ja-JP" altLang="en-US" sz="14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を行う。</a:t>
            </a:r>
            <a:endParaRPr lang="en-US" altLang="ja-JP" sz="14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eaLnBrk="0" hangingPunct="0"/>
            <a:endParaRPr lang="en-US" altLang="ja-JP" sz="14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eaLnBrk="0" hangingPunct="0"/>
            <a:r>
              <a:rPr lang="ja-JP" altLang="en-US" sz="14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第３章　経済再生と財政健全化の好循環</a:t>
            </a:r>
          </a:p>
          <a:p>
            <a:pPr eaLnBrk="0" hangingPunct="0"/>
            <a:r>
              <a:rPr lang="ja-JP" altLang="en-US" sz="14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１．新経済・財政再生計画の着実な推進</a:t>
            </a:r>
          </a:p>
          <a:p>
            <a:pPr eaLnBrk="0" hangingPunct="0"/>
            <a:r>
              <a:rPr lang="ja-JP" altLang="en-US" sz="14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　（略）</a:t>
            </a:r>
            <a:r>
              <a:rPr lang="ja-JP" altLang="en-US" sz="1400" u="sng"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マイナンバーカードを活用した消費活性化策</a:t>
            </a:r>
            <a:r>
              <a:rPr lang="ja-JP" altLang="en-US" sz="14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や健康づくり支援等</a:t>
            </a:r>
            <a:r>
              <a:rPr lang="ja-JP" altLang="en-US" sz="1400" u="sng"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の実効性が高まるよう、マイキープラットフォームの早期かつ広範な普及を進める</a:t>
            </a:r>
            <a:r>
              <a:rPr lang="ja-JP" altLang="en-US" sz="14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a:t>
            </a:r>
          </a:p>
          <a:p>
            <a:pPr eaLnBrk="0" hangingPunct="0"/>
            <a:endParaRPr lang="en-US" altLang="ja-JP" sz="14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en-US" altLang="ja-JP" sz="12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2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下線は総務省が付記　</a:t>
            </a:r>
          </a:p>
        </p:txBody>
      </p:sp>
      <p:sp>
        <p:nvSpPr>
          <p:cNvPr id="6" name="スライド番号プレースホルダー 1"/>
          <p:cNvSpPr txBox="1">
            <a:spLocks/>
          </p:cNvSpPr>
          <p:nvPr/>
        </p:nvSpPr>
        <p:spPr>
          <a:xfrm>
            <a:off x="7670273" y="6483723"/>
            <a:ext cx="23114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2000" dirty="0" smtClean="0">
                <a:latin typeface="ＭＳ ゴシック" panose="020B0609070205080204" pitchFamily="49" charset="-128"/>
                <a:ea typeface="ＭＳ ゴシック" panose="020B0609070205080204" pitchFamily="49" charset="-128"/>
              </a:rPr>
              <a:t>3</a:t>
            </a:r>
            <a:endParaRPr lang="ja-JP" altLang="en-US" sz="2000" dirty="0">
              <a:latin typeface="ＭＳ ゴシック" panose="020B0609070205080204" pitchFamily="49" charset="-128"/>
              <a:ea typeface="ＭＳ ゴシック" panose="020B0609070205080204" pitchFamily="49" charset="-128"/>
            </a:endParaRPr>
          </a:p>
        </p:txBody>
      </p:sp>
      <p:sp>
        <p:nvSpPr>
          <p:cNvPr id="7" name="大かっこ 6"/>
          <p:cNvSpPr/>
          <p:nvPr/>
        </p:nvSpPr>
        <p:spPr>
          <a:xfrm>
            <a:off x="7782737" y="623728"/>
            <a:ext cx="1816221" cy="69763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407395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44020" y="1102197"/>
            <a:ext cx="6901595" cy="5686844"/>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9">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6" name="図 95"/>
          <p:cNvPicPr>
            <a:picLocks noChangeAspect="1"/>
          </p:cNvPicPr>
          <p:nvPr/>
        </p:nvPicPr>
        <p:blipFill>
          <a:blip r:embed="rId3"/>
          <a:stretch>
            <a:fillRect/>
          </a:stretch>
        </p:blipFill>
        <p:spPr>
          <a:xfrm>
            <a:off x="3658730" y="1769121"/>
            <a:ext cx="1555200" cy="4054077"/>
          </a:xfrm>
          <a:prstGeom prst="rect">
            <a:avLst/>
          </a:prstGeom>
        </p:spPr>
      </p:pic>
      <p:pic>
        <p:nvPicPr>
          <p:cNvPr id="91" name="図 90"/>
          <p:cNvPicPr>
            <a:picLocks noChangeAspect="1"/>
          </p:cNvPicPr>
          <p:nvPr/>
        </p:nvPicPr>
        <p:blipFill>
          <a:blip r:embed="rId3"/>
          <a:stretch>
            <a:fillRect/>
          </a:stretch>
        </p:blipFill>
        <p:spPr>
          <a:xfrm>
            <a:off x="1984716" y="1769313"/>
            <a:ext cx="1555200" cy="4053885"/>
          </a:xfrm>
          <a:prstGeom prst="rect">
            <a:avLst/>
          </a:prstGeom>
        </p:spPr>
      </p:pic>
      <p:pic>
        <p:nvPicPr>
          <p:cNvPr id="90" name="図 89"/>
          <p:cNvPicPr>
            <a:picLocks noChangeAspect="1"/>
          </p:cNvPicPr>
          <p:nvPr/>
        </p:nvPicPr>
        <p:blipFill>
          <a:blip r:embed="rId3"/>
          <a:stretch>
            <a:fillRect/>
          </a:stretch>
        </p:blipFill>
        <p:spPr>
          <a:xfrm>
            <a:off x="299954" y="1760901"/>
            <a:ext cx="1556185" cy="4064865"/>
          </a:xfrm>
          <a:prstGeom prst="rect">
            <a:avLst/>
          </a:prstGeom>
        </p:spPr>
      </p:pic>
      <p:sp>
        <p:nvSpPr>
          <p:cNvPr id="101" name="角丸四角形 100"/>
          <p:cNvSpPr/>
          <p:nvPr/>
        </p:nvSpPr>
        <p:spPr>
          <a:xfrm>
            <a:off x="8667538" y="1417941"/>
            <a:ext cx="1207737" cy="2060297"/>
          </a:xfrm>
          <a:prstGeom prst="roundRect">
            <a:avLst>
              <a:gd name="adj" fmla="val 7041"/>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9">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7" name="図 96"/>
          <p:cNvPicPr>
            <a:picLocks noChangeAspect="1"/>
          </p:cNvPicPr>
          <p:nvPr/>
        </p:nvPicPr>
        <p:blipFill>
          <a:blip r:embed="rId3"/>
          <a:stretch>
            <a:fillRect/>
          </a:stretch>
        </p:blipFill>
        <p:spPr>
          <a:xfrm>
            <a:off x="5361027" y="1769119"/>
            <a:ext cx="1556185" cy="4056646"/>
          </a:xfrm>
          <a:prstGeom prst="rect">
            <a:avLst/>
          </a:prstGeom>
        </p:spPr>
      </p:pic>
      <p:sp>
        <p:nvSpPr>
          <p:cNvPr id="2" name="AutoShape 3"/>
          <p:cNvSpPr>
            <a:spLocks noChangeArrowheads="1"/>
          </p:cNvSpPr>
          <p:nvPr/>
        </p:nvSpPr>
        <p:spPr bwMode="auto">
          <a:xfrm>
            <a:off x="195215" y="118437"/>
            <a:ext cx="9664855" cy="452361"/>
          </a:xfrm>
          <a:prstGeom prst="roundRect">
            <a:avLst>
              <a:gd name="adj" fmla="val 21125"/>
            </a:avLst>
          </a:prstGeom>
          <a:gradFill rotWithShape="1">
            <a:gsLst>
              <a:gs pos="0">
                <a:srgbClr val="FF9933"/>
              </a:gs>
              <a:gs pos="50000">
                <a:schemeClr val="bg1"/>
              </a:gs>
              <a:gs pos="100000">
                <a:srgbClr val="FF9933"/>
              </a:gs>
            </a:gsLst>
            <a:lin ang="5400000" scaled="1"/>
          </a:gradFill>
          <a:ln w="57150" cmpd="thickThin">
            <a:solidFill>
              <a:schemeClr val="tx1"/>
            </a:solidFill>
            <a:round/>
            <a:headEnd/>
            <a:tailEnd/>
          </a:ln>
          <a:effectLst/>
        </p:spPr>
        <p:txBody>
          <a:bodyPr wrap="square" lIns="89764" tIns="44882" rIns="89764" bIns="44882" anchor="ctr">
            <a:spAutoFit/>
          </a:bodyPr>
          <a:lstStyle/>
          <a:p>
            <a:pPr algn="ctr" eaLnBrk="0" hangingPunct="0">
              <a:spcBef>
                <a:spcPts val="590"/>
              </a:spcBef>
            </a:pP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マイナンバーカードを活用した消費活性化策の事業イメージ</a:t>
            </a:r>
          </a:p>
        </p:txBody>
      </p:sp>
      <p:sp>
        <p:nvSpPr>
          <p:cNvPr id="69" name="角丸四角形 68"/>
          <p:cNvSpPr/>
          <p:nvPr/>
        </p:nvSpPr>
        <p:spPr>
          <a:xfrm>
            <a:off x="262720" y="878264"/>
            <a:ext cx="4305816" cy="41375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72"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自治体ポイントの取得方法（２０２０年度）</a:t>
            </a:r>
          </a:p>
        </p:txBody>
      </p:sp>
      <p:sp>
        <p:nvSpPr>
          <p:cNvPr id="71" name="円/楕円 70"/>
          <p:cNvSpPr/>
          <p:nvPr/>
        </p:nvSpPr>
        <p:spPr>
          <a:xfrm>
            <a:off x="228326" y="1594539"/>
            <a:ext cx="792000" cy="63065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STEP</a:t>
            </a:r>
          </a:p>
          <a:p>
            <a:pPr algn="ctr">
              <a:lnSpc>
                <a:spcPts val="2555"/>
              </a:lnSpc>
            </a:pPr>
            <a:r>
              <a:rPr lang="en-US" altLang="ja-JP" sz="2400" b="1"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1</a:t>
            </a:r>
          </a:p>
        </p:txBody>
      </p:sp>
      <p:pic>
        <p:nvPicPr>
          <p:cNvPr id="72" name="図 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1309" y="3740389"/>
            <a:ext cx="647269" cy="656233"/>
          </a:xfrm>
          <a:prstGeom prst="rect">
            <a:avLst/>
          </a:prstGeom>
        </p:spPr>
      </p:pic>
      <p:sp>
        <p:nvSpPr>
          <p:cNvPr id="73" name="テキスト ボックス 72"/>
          <p:cNvSpPr txBox="1"/>
          <p:nvPr/>
        </p:nvSpPr>
        <p:spPr>
          <a:xfrm>
            <a:off x="340763" y="2512269"/>
            <a:ext cx="1565525" cy="523220"/>
          </a:xfrm>
          <a:prstGeom prst="rect">
            <a:avLst/>
          </a:prstGeom>
          <a:noFill/>
        </p:spPr>
        <p:txBody>
          <a:bodyPr wrap="square" rtlCol="0">
            <a:spAutoFit/>
          </a:bodyPr>
          <a:lstStyle/>
          <a:p>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マイナンバーカードを取得する。</a:t>
            </a:r>
          </a:p>
        </p:txBody>
      </p:sp>
      <p:pic>
        <p:nvPicPr>
          <p:cNvPr id="74" name="図 7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397" y="3856274"/>
            <a:ext cx="1039182" cy="1212412"/>
          </a:xfrm>
          <a:prstGeom prst="rect">
            <a:avLst/>
          </a:prstGeom>
        </p:spPr>
      </p:pic>
      <p:sp>
        <p:nvSpPr>
          <p:cNvPr id="100" name="角丸四角形 99"/>
          <p:cNvSpPr/>
          <p:nvPr/>
        </p:nvSpPr>
        <p:spPr>
          <a:xfrm>
            <a:off x="7366208" y="1405592"/>
            <a:ext cx="1207737" cy="2060297"/>
          </a:xfrm>
          <a:prstGeom prst="roundRect">
            <a:avLst>
              <a:gd name="adj" fmla="val 7041"/>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9">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円/楕円 92"/>
          <p:cNvSpPr/>
          <p:nvPr/>
        </p:nvSpPr>
        <p:spPr>
          <a:xfrm>
            <a:off x="3547348" y="1596100"/>
            <a:ext cx="792000" cy="630315"/>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STEP</a:t>
            </a:r>
          </a:p>
          <a:p>
            <a:pPr algn="ctr">
              <a:lnSpc>
                <a:spcPts val="2555"/>
              </a:lnSpc>
            </a:pPr>
            <a:r>
              <a:rPr lang="en-US" altLang="ja-JP" sz="2400" b="1"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3</a:t>
            </a:r>
            <a:endParaRPr lang="en-US" altLang="ja-JP" sz="2358" b="1" dirty="0">
              <a:solidFill>
                <a:srgbClr val="4F81B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テキスト ボックス 94"/>
          <p:cNvSpPr txBox="1"/>
          <p:nvPr/>
        </p:nvSpPr>
        <p:spPr>
          <a:xfrm>
            <a:off x="3650456" y="2534678"/>
            <a:ext cx="1692000" cy="307777"/>
          </a:xfrm>
          <a:prstGeom prst="rect">
            <a:avLst/>
          </a:prstGeom>
          <a:noFill/>
        </p:spPr>
        <p:txBody>
          <a:bodyPr wrap="square" rtlCol="0">
            <a:spAutoFit/>
          </a:bodyPr>
          <a:lstStyle/>
          <a:p>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前払</a:t>
            </a:r>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円/楕円 16"/>
          <p:cNvSpPr/>
          <p:nvPr/>
        </p:nvSpPr>
        <p:spPr>
          <a:xfrm>
            <a:off x="1954132" y="1594540"/>
            <a:ext cx="792000" cy="63065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STEP</a:t>
            </a:r>
          </a:p>
          <a:p>
            <a:pPr algn="ctr">
              <a:lnSpc>
                <a:spcPts val="2555"/>
              </a:lnSpc>
            </a:pPr>
            <a:r>
              <a:rPr lang="en-US" altLang="ja-JP" sz="2400" b="1"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2</a:t>
            </a:r>
          </a:p>
        </p:txBody>
      </p:sp>
      <p:pic>
        <p:nvPicPr>
          <p:cNvPr id="18" name="図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8301" y="3752291"/>
            <a:ext cx="1221270" cy="1299609"/>
          </a:xfrm>
          <a:prstGeom prst="rect">
            <a:avLst/>
          </a:prstGeom>
        </p:spPr>
      </p:pic>
      <p:sp>
        <p:nvSpPr>
          <p:cNvPr id="19" name="テキスト ボックス 18"/>
          <p:cNvSpPr txBox="1"/>
          <p:nvPr/>
        </p:nvSpPr>
        <p:spPr>
          <a:xfrm>
            <a:off x="2033107" y="2543517"/>
            <a:ext cx="1494925" cy="523220"/>
          </a:xfrm>
          <a:prstGeom prst="rect">
            <a:avLst/>
          </a:prstGeom>
          <a:noFill/>
        </p:spPr>
        <p:txBody>
          <a:bodyPr wrap="square" rtlCol="0">
            <a:spAutoFit/>
          </a:bodyPr>
          <a:lstStyle/>
          <a:p>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マイキー</a:t>
            </a:r>
            <a:r>
              <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ID</a:t>
            </a: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を設定する。</a:t>
            </a:r>
          </a:p>
        </p:txBody>
      </p:sp>
      <p:sp>
        <p:nvSpPr>
          <p:cNvPr id="23" name="円/楕円 22"/>
          <p:cNvSpPr/>
          <p:nvPr/>
        </p:nvSpPr>
        <p:spPr>
          <a:xfrm>
            <a:off x="5284975" y="1596099"/>
            <a:ext cx="792000" cy="630314"/>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STEP</a:t>
            </a:r>
          </a:p>
          <a:p>
            <a:pPr algn="ctr">
              <a:lnSpc>
                <a:spcPts val="2555"/>
              </a:lnSpc>
            </a:pPr>
            <a:r>
              <a:rPr lang="en-US" altLang="ja-JP" sz="2400" b="1"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4</a:t>
            </a:r>
          </a:p>
        </p:txBody>
      </p:sp>
      <p:sp>
        <p:nvSpPr>
          <p:cNvPr id="25" name="テキスト ボックス 24"/>
          <p:cNvSpPr txBox="1"/>
          <p:nvPr/>
        </p:nvSpPr>
        <p:spPr>
          <a:xfrm>
            <a:off x="5385365" y="2542817"/>
            <a:ext cx="1584000" cy="307777"/>
          </a:xfrm>
          <a:prstGeom prst="rect">
            <a:avLst/>
          </a:prstGeom>
          <a:noFill/>
        </p:spPr>
        <p:txBody>
          <a:bodyPr wrap="square" rtlCol="0">
            <a:spAutoFit/>
          </a:bodyPr>
          <a:lstStyle/>
          <a:p>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プレミアム付与</a:t>
            </a:r>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角丸四角形 97"/>
          <p:cNvSpPr/>
          <p:nvPr/>
        </p:nvSpPr>
        <p:spPr>
          <a:xfrm>
            <a:off x="7349811" y="4552310"/>
            <a:ext cx="1200779" cy="2060297"/>
          </a:xfrm>
          <a:prstGeom prst="roundRect">
            <a:avLst>
              <a:gd name="adj" fmla="val 7041"/>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9">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6" name="図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98719" y="2354629"/>
            <a:ext cx="1135757" cy="1066192"/>
          </a:xfrm>
          <a:prstGeom prst="rect">
            <a:avLst/>
          </a:prstGeom>
        </p:spPr>
      </p:pic>
      <p:pic>
        <p:nvPicPr>
          <p:cNvPr id="27" name="図 26"/>
          <p:cNvPicPr>
            <a:picLocks noChangeAspect="1"/>
          </p:cNvPicPr>
          <p:nvPr/>
        </p:nvPicPr>
        <p:blipFill>
          <a:blip r:embed="rId8"/>
          <a:stretch>
            <a:fillRect/>
          </a:stretch>
        </p:blipFill>
        <p:spPr>
          <a:xfrm>
            <a:off x="8730909" y="2400196"/>
            <a:ext cx="1145363" cy="1015427"/>
          </a:xfrm>
          <a:prstGeom prst="rect">
            <a:avLst/>
          </a:prstGeom>
        </p:spPr>
      </p:pic>
      <p:sp>
        <p:nvSpPr>
          <p:cNvPr id="99" name="角丸四角形 98"/>
          <p:cNvSpPr/>
          <p:nvPr/>
        </p:nvSpPr>
        <p:spPr>
          <a:xfrm>
            <a:off x="8676180" y="4547972"/>
            <a:ext cx="1200779" cy="2060297"/>
          </a:xfrm>
          <a:prstGeom prst="roundRect">
            <a:avLst>
              <a:gd name="adj" fmla="val 7041"/>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9">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2" name="図 5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34855" y="5450016"/>
            <a:ext cx="1010146" cy="1010146"/>
          </a:xfrm>
          <a:prstGeom prst="rect">
            <a:avLst/>
          </a:prstGeom>
        </p:spPr>
      </p:pic>
      <p:sp>
        <p:nvSpPr>
          <p:cNvPr id="55" name="テキスト ボックス 54"/>
          <p:cNvSpPr txBox="1"/>
          <p:nvPr/>
        </p:nvSpPr>
        <p:spPr>
          <a:xfrm>
            <a:off x="7391093" y="4634910"/>
            <a:ext cx="1152385" cy="725868"/>
          </a:xfrm>
          <a:prstGeom prst="rect">
            <a:avLst/>
          </a:prstGeom>
          <a:noFill/>
        </p:spPr>
        <p:txBody>
          <a:bodyPr wrap="square" rtlCol="0">
            <a:spAutoFit/>
          </a:bodyPr>
          <a:lstStyle/>
          <a:p>
            <a:r>
              <a:rPr lang="ja-JP" altLang="en-US" sz="1376"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オンラインショップで買い物をする。</a:t>
            </a:r>
          </a:p>
        </p:txBody>
      </p:sp>
      <p:sp>
        <p:nvSpPr>
          <p:cNvPr id="56" name="テキスト ボックス 55"/>
          <p:cNvSpPr txBox="1"/>
          <p:nvPr/>
        </p:nvSpPr>
        <p:spPr>
          <a:xfrm>
            <a:off x="8746630" y="4648642"/>
            <a:ext cx="1029600" cy="725868"/>
          </a:xfrm>
          <a:prstGeom prst="rect">
            <a:avLst/>
          </a:prstGeom>
          <a:noFill/>
        </p:spPr>
        <p:txBody>
          <a:bodyPr wrap="square" rtlCol="0">
            <a:spAutoFit/>
          </a:bodyPr>
          <a:lstStyle/>
          <a:p>
            <a:r>
              <a:rPr lang="ja-JP" altLang="en-US" sz="1376"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自治体ポイントで精算する。</a:t>
            </a:r>
          </a:p>
        </p:txBody>
      </p:sp>
      <p:sp>
        <p:nvSpPr>
          <p:cNvPr id="57" name="テキスト ボックス 56"/>
          <p:cNvSpPr txBox="1"/>
          <p:nvPr/>
        </p:nvSpPr>
        <p:spPr>
          <a:xfrm>
            <a:off x="7444269" y="1475357"/>
            <a:ext cx="1055315" cy="514156"/>
          </a:xfrm>
          <a:prstGeom prst="rect">
            <a:avLst/>
          </a:prstGeom>
          <a:noFill/>
        </p:spPr>
        <p:txBody>
          <a:bodyPr wrap="square" rtlCol="0">
            <a:spAutoFit/>
          </a:bodyPr>
          <a:lstStyle/>
          <a:p>
            <a:r>
              <a:rPr lang="ja-JP" altLang="en-US" sz="1376"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商店で買い物をする。</a:t>
            </a:r>
          </a:p>
        </p:txBody>
      </p:sp>
      <p:sp>
        <p:nvSpPr>
          <p:cNvPr id="58" name="テキスト ボックス 57"/>
          <p:cNvSpPr txBox="1"/>
          <p:nvPr/>
        </p:nvSpPr>
        <p:spPr>
          <a:xfrm>
            <a:off x="8742816" y="1475357"/>
            <a:ext cx="1027805" cy="725868"/>
          </a:xfrm>
          <a:prstGeom prst="rect">
            <a:avLst/>
          </a:prstGeom>
          <a:noFill/>
        </p:spPr>
        <p:txBody>
          <a:bodyPr wrap="square" rtlCol="0">
            <a:spAutoFit/>
          </a:bodyPr>
          <a:lstStyle/>
          <a:p>
            <a:r>
              <a:rPr lang="ja-JP" altLang="en-US" sz="1376"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自治体ポイントで精算する。</a:t>
            </a:r>
          </a:p>
        </p:txBody>
      </p:sp>
      <p:sp>
        <p:nvSpPr>
          <p:cNvPr id="110" name="円/楕円 109"/>
          <p:cNvSpPr/>
          <p:nvPr/>
        </p:nvSpPr>
        <p:spPr>
          <a:xfrm>
            <a:off x="5649985" y="4686090"/>
            <a:ext cx="366692" cy="133112"/>
          </a:xfrm>
          <a:prstGeom prst="ellipse">
            <a:avLst/>
          </a:prstGeom>
          <a:gradFill>
            <a:gsLst>
              <a:gs pos="100000">
                <a:srgbClr val="FFFF00"/>
              </a:gs>
              <a:gs pos="0">
                <a:srgbClr val="D5D000"/>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9">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円/楕円 110"/>
          <p:cNvSpPr/>
          <p:nvPr/>
        </p:nvSpPr>
        <p:spPr>
          <a:xfrm>
            <a:off x="5537353" y="4640375"/>
            <a:ext cx="366692" cy="133112"/>
          </a:xfrm>
          <a:prstGeom prst="ellipse">
            <a:avLst/>
          </a:prstGeom>
          <a:gradFill>
            <a:gsLst>
              <a:gs pos="100000">
                <a:srgbClr val="FFFF00"/>
              </a:gs>
              <a:gs pos="0">
                <a:srgbClr val="D5D000"/>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9">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円/楕円 111"/>
          <p:cNvSpPr/>
          <p:nvPr/>
        </p:nvSpPr>
        <p:spPr>
          <a:xfrm>
            <a:off x="5392928" y="4538226"/>
            <a:ext cx="366692" cy="133112"/>
          </a:xfrm>
          <a:prstGeom prst="ellipse">
            <a:avLst/>
          </a:prstGeom>
          <a:gradFill>
            <a:gsLst>
              <a:gs pos="100000">
                <a:srgbClr val="FFFF00"/>
              </a:gs>
              <a:gs pos="0">
                <a:srgbClr val="D5D000"/>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9">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3" name="円/楕円 112"/>
          <p:cNvSpPr/>
          <p:nvPr/>
        </p:nvSpPr>
        <p:spPr>
          <a:xfrm>
            <a:off x="5525217" y="4433078"/>
            <a:ext cx="366692" cy="133112"/>
          </a:xfrm>
          <a:prstGeom prst="ellipse">
            <a:avLst/>
          </a:prstGeom>
          <a:gradFill>
            <a:gsLst>
              <a:gs pos="100000">
                <a:srgbClr val="FFFF00"/>
              </a:gs>
              <a:gs pos="0">
                <a:srgbClr val="D5D000"/>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9">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円/楕円 113"/>
          <p:cNvSpPr/>
          <p:nvPr/>
        </p:nvSpPr>
        <p:spPr>
          <a:xfrm rot="20734521">
            <a:off x="5581159" y="4313828"/>
            <a:ext cx="366692" cy="133112"/>
          </a:xfrm>
          <a:prstGeom prst="ellips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9">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円/楕円 114"/>
          <p:cNvSpPr/>
          <p:nvPr/>
        </p:nvSpPr>
        <p:spPr>
          <a:xfrm rot="1084361">
            <a:off x="5404238" y="4064072"/>
            <a:ext cx="366692" cy="133111"/>
          </a:xfrm>
          <a:prstGeom prst="ellips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9">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円/楕円 115"/>
          <p:cNvSpPr/>
          <p:nvPr/>
        </p:nvSpPr>
        <p:spPr>
          <a:xfrm>
            <a:off x="5496068" y="4760710"/>
            <a:ext cx="366692" cy="133112"/>
          </a:xfrm>
          <a:prstGeom prst="ellips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9">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9" name="図 5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34304" y="3755996"/>
            <a:ext cx="834233" cy="1211542"/>
          </a:xfrm>
          <a:prstGeom prst="rect">
            <a:avLst/>
          </a:prstGeom>
        </p:spPr>
      </p:pic>
      <p:sp>
        <p:nvSpPr>
          <p:cNvPr id="60" name="角丸四角形 59"/>
          <p:cNvSpPr/>
          <p:nvPr/>
        </p:nvSpPr>
        <p:spPr>
          <a:xfrm>
            <a:off x="8192358" y="920589"/>
            <a:ext cx="1147001" cy="302445"/>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72"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使い方①</a:t>
            </a:r>
          </a:p>
        </p:txBody>
      </p:sp>
      <p:cxnSp>
        <p:nvCxnSpPr>
          <p:cNvPr id="11" name="直線コネクタ 10"/>
          <p:cNvCxnSpPr/>
          <p:nvPr/>
        </p:nvCxnSpPr>
        <p:spPr>
          <a:xfrm flipH="1">
            <a:off x="7163473" y="611441"/>
            <a:ext cx="11834" cy="6177600"/>
          </a:xfrm>
          <a:prstGeom prst="line">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75" name="図 74"/>
          <p:cNvPicPr>
            <a:picLocks noChangeAspect="1"/>
          </p:cNvPicPr>
          <p:nvPr/>
        </p:nvPicPr>
        <p:blipFill>
          <a:blip r:embed="rId8"/>
          <a:stretch>
            <a:fillRect/>
          </a:stretch>
        </p:blipFill>
        <p:spPr>
          <a:xfrm>
            <a:off x="8724634" y="5447375"/>
            <a:ext cx="1145363" cy="1015427"/>
          </a:xfrm>
          <a:prstGeom prst="rect">
            <a:avLst/>
          </a:prstGeom>
        </p:spPr>
      </p:pic>
      <p:sp>
        <p:nvSpPr>
          <p:cNvPr id="79" name="テキスト ボックス 78"/>
          <p:cNvSpPr txBox="1"/>
          <p:nvPr/>
        </p:nvSpPr>
        <p:spPr>
          <a:xfrm>
            <a:off x="4388427" y="3963362"/>
            <a:ext cx="851865" cy="568810"/>
          </a:xfrm>
          <a:prstGeom prst="rect">
            <a:avLst/>
          </a:prstGeom>
          <a:noFill/>
        </p:spPr>
        <p:txBody>
          <a:bodyPr wrap="square" rtlCol="0">
            <a:spAutoFit/>
          </a:bodyPr>
          <a:lstStyle/>
          <a:p>
            <a:r>
              <a:rPr lang="en-US" altLang="ja-JP" sz="1032"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32"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クレジットカードなどで前払</a:t>
            </a:r>
          </a:p>
        </p:txBody>
      </p:sp>
      <p:sp>
        <p:nvSpPr>
          <p:cNvPr id="80" name="テキスト ボックス 79"/>
          <p:cNvSpPr txBox="1"/>
          <p:nvPr/>
        </p:nvSpPr>
        <p:spPr>
          <a:xfrm>
            <a:off x="7354058" y="3449043"/>
            <a:ext cx="2416563" cy="302445"/>
          </a:xfrm>
          <a:prstGeom prst="rect">
            <a:avLst/>
          </a:prstGeom>
          <a:noFill/>
        </p:spPr>
        <p:txBody>
          <a:bodyPr wrap="square" rtlCol="0">
            <a:spAutoFit/>
          </a:bodyPr>
          <a:lstStyle/>
          <a:p>
            <a:r>
              <a:rPr lang="en-US" altLang="ja-JP" sz="1376"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76"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ＱＲコード決済も可能にする</a:t>
            </a:r>
          </a:p>
        </p:txBody>
      </p:sp>
      <p:sp>
        <p:nvSpPr>
          <p:cNvPr id="83" name="角丸四角形 82"/>
          <p:cNvSpPr/>
          <p:nvPr/>
        </p:nvSpPr>
        <p:spPr>
          <a:xfrm>
            <a:off x="8190913" y="4088914"/>
            <a:ext cx="1147001" cy="302445"/>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72"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使い方②</a:t>
            </a:r>
          </a:p>
        </p:txBody>
      </p:sp>
      <p:sp>
        <p:nvSpPr>
          <p:cNvPr id="66" name="二等辺三角形 65"/>
          <p:cNvSpPr/>
          <p:nvPr/>
        </p:nvSpPr>
        <p:spPr>
          <a:xfrm rot="5400000">
            <a:off x="1419001" y="3883846"/>
            <a:ext cx="992160" cy="137262"/>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9">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二等辺三角形 85"/>
          <p:cNvSpPr/>
          <p:nvPr/>
        </p:nvSpPr>
        <p:spPr>
          <a:xfrm rot="5400000">
            <a:off x="3075755" y="3873937"/>
            <a:ext cx="992160" cy="137262"/>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9">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二等辺三角形 86"/>
          <p:cNvSpPr/>
          <p:nvPr/>
        </p:nvSpPr>
        <p:spPr>
          <a:xfrm rot="5400000">
            <a:off x="4788894" y="3896302"/>
            <a:ext cx="992160" cy="137262"/>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9">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7" name="図 6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40305" y="3792640"/>
            <a:ext cx="1296640" cy="1225325"/>
          </a:xfrm>
          <a:prstGeom prst="rect">
            <a:avLst/>
          </a:prstGeom>
        </p:spPr>
      </p:pic>
      <p:sp>
        <p:nvSpPr>
          <p:cNvPr id="118" name="円/楕円 117"/>
          <p:cNvSpPr/>
          <p:nvPr/>
        </p:nvSpPr>
        <p:spPr>
          <a:xfrm>
            <a:off x="7307282" y="756653"/>
            <a:ext cx="936000" cy="630314"/>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STEP</a:t>
            </a:r>
          </a:p>
          <a:p>
            <a:pPr algn="ctr">
              <a:lnSpc>
                <a:spcPts val="2555"/>
              </a:lnSpc>
            </a:pPr>
            <a:r>
              <a:rPr lang="en-US" altLang="ja-JP" sz="2000" b="1"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5-1</a:t>
            </a:r>
          </a:p>
        </p:txBody>
      </p:sp>
      <p:sp>
        <p:nvSpPr>
          <p:cNvPr id="119" name="円/楕円 118"/>
          <p:cNvSpPr/>
          <p:nvPr/>
        </p:nvSpPr>
        <p:spPr>
          <a:xfrm>
            <a:off x="7307282" y="3877376"/>
            <a:ext cx="936000" cy="630314"/>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STEP</a:t>
            </a:r>
          </a:p>
          <a:p>
            <a:pPr algn="ctr">
              <a:lnSpc>
                <a:spcPts val="2555"/>
              </a:lnSpc>
            </a:pPr>
            <a:r>
              <a:rPr lang="en-US" altLang="ja-JP" sz="2000" b="1"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5-2</a:t>
            </a:r>
          </a:p>
        </p:txBody>
      </p:sp>
      <p:sp>
        <p:nvSpPr>
          <p:cNvPr id="53" name="テキスト ボックス 52"/>
          <p:cNvSpPr txBox="1"/>
          <p:nvPr/>
        </p:nvSpPr>
        <p:spPr>
          <a:xfrm>
            <a:off x="3715471" y="2787264"/>
            <a:ext cx="1440000" cy="761475"/>
          </a:xfrm>
          <a:prstGeom prst="bracketPair">
            <a:avLst/>
          </a:prstGeom>
          <a:noFill/>
          <a:ln>
            <a:solidFill>
              <a:srgbClr val="FF0000"/>
            </a:solidFill>
          </a:ln>
        </p:spPr>
        <p:txBody>
          <a:bodyPr wrap="square" lIns="36000" tIns="36000" rIns="36000" bIns="36000" rtlCol="0" anchor="ctr">
            <a:spAutoFit/>
          </a:bodyPr>
          <a:lstStyle/>
          <a:p>
            <a:r>
              <a:rPr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＜例＞</a:t>
            </a:r>
            <a:endParaRPr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Ａ県ポイント　</a:t>
            </a:r>
            <a:r>
              <a:rPr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10,000</a:t>
            </a:r>
            <a:r>
              <a:rPr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円</a:t>
            </a:r>
            <a:endParaRPr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Ｂ市ポイント　</a:t>
            </a:r>
            <a:r>
              <a:rPr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20,000</a:t>
            </a:r>
            <a:r>
              <a:rPr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円</a:t>
            </a:r>
            <a:endParaRPr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Ｃ村ポイント　　</a:t>
            </a:r>
            <a:r>
              <a:rPr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5,000</a:t>
            </a:r>
            <a:r>
              <a:rPr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円</a:t>
            </a:r>
            <a:endParaRPr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5413225" y="2787265"/>
            <a:ext cx="1440000" cy="761475"/>
          </a:xfrm>
          <a:prstGeom prst="bracketPair">
            <a:avLst/>
          </a:prstGeom>
          <a:noFill/>
          <a:ln>
            <a:solidFill>
              <a:srgbClr val="FF0000"/>
            </a:solidFill>
          </a:ln>
        </p:spPr>
        <p:txBody>
          <a:bodyPr wrap="square" lIns="36000" tIns="36000" rIns="36000" bIns="36000" rtlCol="0" anchor="ctr">
            <a:spAutoFit/>
          </a:bodyPr>
          <a:lstStyle/>
          <a:p>
            <a:r>
              <a:rPr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＜例＞</a:t>
            </a:r>
            <a:endParaRPr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Ａ県ポイント　</a:t>
            </a:r>
            <a:r>
              <a:rPr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11,000</a:t>
            </a:r>
            <a:r>
              <a:rPr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円</a:t>
            </a:r>
            <a:endParaRPr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Ｂ市ポイント　</a:t>
            </a:r>
            <a:r>
              <a:rPr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22,000</a:t>
            </a:r>
            <a:r>
              <a:rPr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円</a:t>
            </a:r>
            <a:endParaRPr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Ｃ村ポイント　　</a:t>
            </a:r>
            <a:r>
              <a:rPr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5,500</a:t>
            </a:r>
            <a:r>
              <a:rPr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円</a:t>
            </a:r>
            <a:endParaRPr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p:cNvSpPr txBox="1"/>
          <p:nvPr/>
        </p:nvSpPr>
        <p:spPr>
          <a:xfrm>
            <a:off x="230043" y="5877490"/>
            <a:ext cx="1757022" cy="500522"/>
          </a:xfrm>
          <a:prstGeom prst="rect">
            <a:avLst/>
          </a:prstGeom>
          <a:noFill/>
        </p:spPr>
        <p:txBody>
          <a:bodyPr wrap="square" rtlCol="0">
            <a:spAutoFit/>
          </a:bodyPr>
          <a:lstStyle/>
          <a:p>
            <a:r>
              <a:rPr lang="en-US" altLang="ja-JP" sz="884"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84"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マイナンバーカード発行枚数：</a:t>
            </a:r>
            <a:endParaRPr lang="en-US" altLang="ja-JP" sz="884"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84"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84"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１７，０４７，３８４枚</a:t>
            </a:r>
            <a:endParaRPr lang="en-US" altLang="ja-JP" sz="884"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84"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（令和元年６月３日現在）</a:t>
            </a:r>
          </a:p>
        </p:txBody>
      </p:sp>
      <p:sp>
        <p:nvSpPr>
          <p:cNvPr id="62" name="テキスト ボックス 61"/>
          <p:cNvSpPr txBox="1"/>
          <p:nvPr/>
        </p:nvSpPr>
        <p:spPr>
          <a:xfrm>
            <a:off x="1965823" y="5883861"/>
            <a:ext cx="1757022" cy="500522"/>
          </a:xfrm>
          <a:prstGeom prst="rect">
            <a:avLst/>
          </a:prstGeom>
          <a:noFill/>
        </p:spPr>
        <p:txBody>
          <a:bodyPr wrap="square" rtlCol="0">
            <a:spAutoFit/>
          </a:bodyPr>
          <a:lstStyle/>
          <a:p>
            <a:r>
              <a:rPr lang="en-US" altLang="ja-JP" sz="884"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84"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マイキーＩＤ登録者数：</a:t>
            </a:r>
            <a:endParaRPr lang="en-US" altLang="ja-JP" sz="884"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84"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84"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１４，９３７人</a:t>
            </a:r>
            <a:endParaRPr lang="en-US" altLang="ja-JP" sz="884"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84"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（令和元年６月２日現在）</a:t>
            </a:r>
          </a:p>
        </p:txBody>
      </p:sp>
      <p:sp>
        <p:nvSpPr>
          <p:cNvPr id="63" name="スライド番号プレースホルダー 1"/>
          <p:cNvSpPr txBox="1">
            <a:spLocks/>
          </p:cNvSpPr>
          <p:nvPr/>
        </p:nvSpPr>
        <p:spPr>
          <a:xfrm>
            <a:off x="7670273" y="6483723"/>
            <a:ext cx="23114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2000" dirty="0">
                <a:latin typeface="ＭＳ ゴシック" panose="020B0609070205080204" pitchFamily="49" charset="-128"/>
                <a:ea typeface="ＭＳ ゴシック" panose="020B0609070205080204" pitchFamily="49" charset="-128"/>
              </a:rPr>
              <a:t>4</a:t>
            </a:r>
            <a:endParaRPr lang="ja-JP" altLang="en-US" sz="2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99301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 xmlns:a16="http://schemas.microsoft.com/office/drawing/2014/main" id="{5A79D9F1-D6A1-4E1E-BB9F-4202FE9019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418017" y="5303255"/>
            <a:ext cx="897914" cy="892056"/>
          </a:xfrm>
          <a:prstGeom prst="rect">
            <a:avLst/>
          </a:prstGeom>
          <a:ln>
            <a:noFill/>
          </a:ln>
        </p:spPr>
      </p:pic>
      <p:pic>
        <p:nvPicPr>
          <p:cNvPr id="13" name="図 12">
            <a:extLst>
              <a:ext uri="{FF2B5EF4-FFF2-40B4-BE49-F238E27FC236}">
                <a16:creationId xmlns="" xmlns:a16="http://schemas.microsoft.com/office/drawing/2014/main" id="{BD80721F-E1BB-41A5-A2AC-594F07DF127B}"/>
              </a:ext>
            </a:extLst>
          </p:cNvPr>
          <p:cNvPicPr>
            <a:picLocks noChangeAspect="1"/>
          </p:cNvPicPr>
          <p:nvPr/>
        </p:nvPicPr>
        <p:blipFill>
          <a:blip r:embed="rId4"/>
          <a:stretch>
            <a:fillRect/>
          </a:stretch>
        </p:blipFill>
        <p:spPr>
          <a:xfrm>
            <a:off x="4418018" y="3663534"/>
            <a:ext cx="794615" cy="503730"/>
          </a:xfrm>
          <a:prstGeom prst="rect">
            <a:avLst/>
          </a:prstGeom>
          <a:ln>
            <a:solidFill>
              <a:schemeClr val="bg1">
                <a:lumMod val="75000"/>
              </a:schemeClr>
            </a:solidFill>
          </a:ln>
        </p:spPr>
      </p:pic>
      <p:sp>
        <p:nvSpPr>
          <p:cNvPr id="15" name="テキスト ボックス 14"/>
          <p:cNvSpPr txBox="1"/>
          <p:nvPr/>
        </p:nvSpPr>
        <p:spPr>
          <a:xfrm>
            <a:off x="4944406" y="5041497"/>
            <a:ext cx="1291680" cy="362934"/>
          </a:xfrm>
          <a:prstGeom prst="rect">
            <a:avLst/>
          </a:prstGeom>
          <a:noFill/>
        </p:spPr>
        <p:txBody>
          <a:bodyPr wrap="square" rtlCol="0">
            <a:spAutoFit/>
          </a:bodyPr>
          <a:lstStyle/>
          <a:p>
            <a:pPr algn="ctr"/>
            <a:r>
              <a:rPr lang="ja-JP" altLang="en-US" sz="1769" dirty="0">
                <a:latin typeface="Meiryo UI" panose="020B0604030504040204" pitchFamily="50" charset="-128"/>
                <a:ea typeface="Meiryo UI" panose="020B0604030504040204" pitchFamily="50" charset="-128"/>
                <a:cs typeface="Meiryo UI" panose="020B0604030504040204" pitchFamily="50" charset="-128"/>
              </a:rPr>
              <a:t>利用者</a:t>
            </a:r>
          </a:p>
        </p:txBody>
      </p:sp>
      <p:cxnSp>
        <p:nvCxnSpPr>
          <p:cNvPr id="16" name="直線矢印コネクタ 15"/>
          <p:cNvCxnSpPr/>
          <p:nvPr/>
        </p:nvCxnSpPr>
        <p:spPr>
          <a:xfrm>
            <a:off x="3608731" y="3297453"/>
            <a:ext cx="1062591" cy="1305611"/>
          </a:xfrm>
          <a:prstGeom prst="straightConnector1">
            <a:avLst/>
          </a:prstGeom>
          <a:ln w="381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4272639" y="4885853"/>
            <a:ext cx="2875802" cy="175032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9" dirty="0">
              <a:solidFill>
                <a:schemeClr val="tx1"/>
              </a:solidFill>
            </a:endParaRPr>
          </a:p>
        </p:txBody>
      </p:sp>
      <p:sp>
        <p:nvSpPr>
          <p:cNvPr id="19" name="正方形/長方形 18"/>
          <p:cNvSpPr/>
          <p:nvPr/>
        </p:nvSpPr>
        <p:spPr>
          <a:xfrm>
            <a:off x="1684293" y="2315794"/>
            <a:ext cx="1677706" cy="9336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76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市役所・役場</a:t>
            </a:r>
          </a:p>
        </p:txBody>
      </p:sp>
      <p:cxnSp>
        <p:nvCxnSpPr>
          <p:cNvPr id="21" name="直線矢印コネクタ 20"/>
          <p:cNvCxnSpPr/>
          <p:nvPr/>
        </p:nvCxnSpPr>
        <p:spPr>
          <a:xfrm flipH="1" flipV="1">
            <a:off x="3319620" y="3392640"/>
            <a:ext cx="1100384" cy="1360173"/>
          </a:xfrm>
          <a:prstGeom prst="straightConnector1">
            <a:avLst/>
          </a:prstGeom>
          <a:ln w="381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1572092" y="3244905"/>
            <a:ext cx="2059625" cy="574645"/>
          </a:xfrm>
          <a:prstGeom prst="rect">
            <a:avLst/>
          </a:prstGeom>
          <a:noFill/>
        </p:spPr>
        <p:txBody>
          <a:bodyPr wrap="square" rtlCol="0">
            <a:spAutoFit/>
          </a:bodyPr>
          <a:lstStyle/>
          <a:p>
            <a:pPr algn="ctr"/>
            <a:r>
              <a:rPr lang="ja-JP" altLang="en-US" sz="1572" dirty="0">
                <a:latin typeface="Meiryo UI" panose="020B0604030504040204" pitchFamily="50" charset="-128"/>
                <a:ea typeface="Meiryo UI" panose="020B0604030504040204" pitchFamily="50" charset="-128"/>
                <a:cs typeface="Meiryo UI" panose="020B0604030504040204" pitchFamily="50" charset="-128"/>
              </a:rPr>
              <a:t>マイナンバーカード</a:t>
            </a:r>
            <a:endParaRPr lang="en-US" altLang="ja-JP" sz="1572"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572" dirty="0">
                <a:latin typeface="Meiryo UI" panose="020B0604030504040204" pitchFamily="50" charset="-128"/>
                <a:ea typeface="Meiryo UI" panose="020B0604030504040204" pitchFamily="50" charset="-128"/>
                <a:cs typeface="Meiryo UI" panose="020B0604030504040204" pitchFamily="50" charset="-128"/>
              </a:rPr>
              <a:t>申請・取得</a:t>
            </a:r>
          </a:p>
        </p:txBody>
      </p:sp>
      <p:sp>
        <p:nvSpPr>
          <p:cNvPr id="26" name="テキスト ボックス 25"/>
          <p:cNvSpPr txBox="1"/>
          <p:nvPr/>
        </p:nvSpPr>
        <p:spPr>
          <a:xfrm>
            <a:off x="4218328" y="4124386"/>
            <a:ext cx="2059625" cy="574645"/>
          </a:xfrm>
          <a:prstGeom prst="rect">
            <a:avLst/>
          </a:prstGeom>
          <a:noFill/>
        </p:spPr>
        <p:txBody>
          <a:bodyPr wrap="square" rtlCol="0">
            <a:spAutoFit/>
          </a:bodyPr>
          <a:lstStyle/>
          <a:p>
            <a:pPr algn="ctr"/>
            <a:r>
              <a:rPr lang="ja-JP" altLang="en-US" sz="1572" dirty="0">
                <a:latin typeface="Meiryo UI" panose="020B0604030504040204" pitchFamily="50" charset="-128"/>
                <a:ea typeface="Meiryo UI" panose="020B0604030504040204" pitchFamily="50" charset="-128"/>
                <a:cs typeface="Meiryo UI" panose="020B0604030504040204" pitchFamily="50" charset="-128"/>
              </a:rPr>
              <a:t>マイナンバーカード</a:t>
            </a:r>
            <a:endParaRPr lang="en-US" altLang="ja-JP" sz="1572"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572" dirty="0">
                <a:latin typeface="Meiryo UI" panose="020B0604030504040204" pitchFamily="50" charset="-128"/>
                <a:ea typeface="Meiryo UI" panose="020B0604030504040204" pitchFamily="50" charset="-128"/>
                <a:cs typeface="Meiryo UI" panose="020B0604030504040204" pitchFamily="50" charset="-128"/>
              </a:rPr>
              <a:t>交付</a:t>
            </a:r>
            <a:endParaRPr lang="en-US" altLang="ja-JP" sz="1572"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7" name="直線矢印コネクタ 26"/>
          <p:cNvCxnSpPr/>
          <p:nvPr/>
        </p:nvCxnSpPr>
        <p:spPr>
          <a:xfrm flipV="1">
            <a:off x="6080395" y="3244900"/>
            <a:ext cx="806487" cy="1468269"/>
          </a:xfrm>
          <a:prstGeom prst="straightConnector1">
            <a:avLst/>
          </a:prstGeom>
          <a:ln w="381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6496668" y="3842124"/>
            <a:ext cx="3246956" cy="937579"/>
          </a:xfrm>
          <a:prstGeom prst="rect">
            <a:avLst/>
          </a:prstGeom>
          <a:noFill/>
        </p:spPr>
        <p:txBody>
          <a:bodyPr wrap="square" rtlCol="0">
            <a:spAutoFit/>
          </a:bodyPr>
          <a:lstStyle/>
          <a:p>
            <a:r>
              <a:rPr lang="ja-JP" altLang="en-US" sz="1376" dirty="0">
                <a:latin typeface="Meiryo UI" panose="020B0604030504040204" pitchFamily="50" charset="-128"/>
                <a:ea typeface="Meiryo UI" panose="020B0604030504040204" pitchFamily="50" charset="-128"/>
                <a:cs typeface="Meiryo UI" panose="020B0604030504040204" pitchFamily="50" charset="-128"/>
              </a:rPr>
              <a:t>①自宅ＰＣ・スマホからマイキーＩＤ ・パス </a:t>
            </a:r>
            <a:endParaRPr lang="en-US" altLang="ja-JP" sz="1376"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376"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76" dirty="0">
                <a:latin typeface="Meiryo UI" panose="020B0604030504040204" pitchFamily="50" charset="-128"/>
                <a:ea typeface="Meiryo UI" panose="020B0604030504040204" pitchFamily="50" charset="-128"/>
                <a:cs typeface="Meiryo UI" panose="020B0604030504040204" pitchFamily="50" charset="-128"/>
              </a:rPr>
              <a:t>ワードを登録</a:t>
            </a:r>
            <a:endParaRPr lang="en-US" altLang="ja-JP" sz="1376"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76" dirty="0">
                <a:latin typeface="Meiryo UI" panose="020B0604030504040204" pitchFamily="50" charset="-128"/>
                <a:ea typeface="Meiryo UI" panose="020B0604030504040204" pitchFamily="50" charset="-128"/>
                <a:cs typeface="Meiryo UI" panose="020B0604030504040204" pitchFamily="50" charset="-128"/>
              </a:rPr>
              <a:t>②市役所ＰＣ又は臨時設置場所での設定</a:t>
            </a:r>
            <a:endParaRPr lang="en-US" altLang="ja-JP" sz="1376"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376"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76" dirty="0">
                <a:latin typeface="Meiryo UI" panose="020B0604030504040204" pitchFamily="50" charset="-128"/>
                <a:ea typeface="Meiryo UI" panose="020B0604030504040204" pitchFamily="50" charset="-128"/>
                <a:cs typeface="Meiryo UI" panose="020B0604030504040204" pitchFamily="50" charset="-128"/>
              </a:rPr>
              <a:t>支援</a:t>
            </a:r>
          </a:p>
        </p:txBody>
      </p:sp>
      <p:sp>
        <p:nvSpPr>
          <p:cNvPr id="17" name="雲 16"/>
          <p:cNvSpPr/>
          <p:nvPr/>
        </p:nvSpPr>
        <p:spPr>
          <a:xfrm>
            <a:off x="3512214" y="719932"/>
            <a:ext cx="5938379" cy="3062427"/>
          </a:xfrm>
          <a:prstGeom prst="cloud">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9"/>
          </a:p>
        </p:txBody>
      </p:sp>
      <p:sp>
        <p:nvSpPr>
          <p:cNvPr id="25" name="テキスト ボックス 24"/>
          <p:cNvSpPr txBox="1"/>
          <p:nvPr/>
        </p:nvSpPr>
        <p:spPr>
          <a:xfrm>
            <a:off x="4963912" y="6104014"/>
            <a:ext cx="2102083" cy="514156"/>
          </a:xfrm>
          <a:prstGeom prst="rect">
            <a:avLst/>
          </a:prstGeom>
          <a:noFill/>
        </p:spPr>
        <p:txBody>
          <a:bodyPr wrap="square" rtlCol="0">
            <a:spAutoFit/>
          </a:bodyPr>
          <a:lstStyle/>
          <a:p>
            <a:pPr algn="ctr"/>
            <a:r>
              <a:rPr lang="ja-JP" altLang="en-US" sz="1376" dirty="0">
                <a:latin typeface="Meiryo UI" panose="020B0604030504040204" pitchFamily="50" charset="-128"/>
                <a:ea typeface="Meiryo UI" panose="020B0604030504040204" pitchFamily="50" charset="-128"/>
                <a:cs typeface="Meiryo UI" panose="020B0604030504040204" pitchFamily="50" charset="-128"/>
              </a:rPr>
              <a:t>（マイキー</a:t>
            </a:r>
            <a:r>
              <a:rPr lang="en-US" altLang="ja-JP" sz="1376" dirty="0">
                <a:latin typeface="Meiryo UI" panose="020B0604030504040204" pitchFamily="50" charset="-128"/>
                <a:ea typeface="Meiryo UI" panose="020B0604030504040204" pitchFamily="50" charset="-128"/>
                <a:cs typeface="Meiryo UI" panose="020B0604030504040204" pitchFamily="50" charset="-128"/>
              </a:rPr>
              <a:t>ID</a:t>
            </a:r>
            <a:r>
              <a:rPr lang="ja-JP" altLang="en-US" sz="1376" dirty="0">
                <a:latin typeface="Meiryo UI" panose="020B0604030504040204" pitchFamily="50" charset="-128"/>
                <a:ea typeface="Meiryo UI" panose="020B0604030504040204" pitchFamily="50" charset="-128"/>
                <a:cs typeface="Meiryo UI" panose="020B0604030504040204" pitchFamily="50" charset="-128"/>
              </a:rPr>
              <a:t>取得後）</a:t>
            </a:r>
            <a:endParaRPr lang="en-US" altLang="ja-JP" sz="1376"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376" dirty="0">
                <a:latin typeface="Meiryo UI" panose="020B0604030504040204" pitchFamily="50" charset="-128"/>
                <a:ea typeface="Meiryo UI" panose="020B0604030504040204" pitchFamily="50" charset="-128"/>
                <a:cs typeface="Meiryo UI" panose="020B0604030504040204" pitchFamily="50" charset="-128"/>
              </a:rPr>
              <a:t>A0123456</a:t>
            </a:r>
          </a:p>
        </p:txBody>
      </p:sp>
      <p:grpSp>
        <p:nvGrpSpPr>
          <p:cNvPr id="33" name="グループ化 32">
            <a:extLst>
              <a:ext uri="{FF2B5EF4-FFF2-40B4-BE49-F238E27FC236}">
                <a16:creationId xmlns:lc="http://schemas.openxmlformats.org/drawingml/2006/lockedCanvas" xmlns:a16="http://schemas.microsoft.com/office/drawing/2014/main" xmlns="" id="{0D97E36C-8330-4670-9973-B503CE0B7140}"/>
              </a:ext>
            </a:extLst>
          </p:cNvPr>
          <p:cNvGrpSpPr/>
          <p:nvPr/>
        </p:nvGrpSpPr>
        <p:grpSpPr>
          <a:xfrm rot="1729136" flipH="1">
            <a:off x="6109607" y="5552188"/>
            <a:ext cx="327536" cy="476875"/>
            <a:chOff x="2486612" y="2295269"/>
            <a:chExt cx="177405" cy="387869"/>
          </a:xfrm>
        </p:grpSpPr>
        <p:sp>
          <p:nvSpPr>
            <p:cNvPr id="34" name="フローチャート : 代替処理 5">
              <a:extLst>
                <a:ext uri="{FF2B5EF4-FFF2-40B4-BE49-F238E27FC236}">
                  <a16:creationId xmlns:lc="http://schemas.openxmlformats.org/drawingml/2006/lockedCanvas" xmlns:a16="http://schemas.microsoft.com/office/drawing/2014/main" xmlns="" id="{53360066-03C2-4FBB-8861-9EF52E4E2B70}"/>
                </a:ext>
              </a:extLst>
            </p:cNvPr>
            <p:cNvSpPr/>
            <p:nvPr/>
          </p:nvSpPr>
          <p:spPr>
            <a:xfrm>
              <a:off x="2509839" y="2486408"/>
              <a:ext cx="154178" cy="196730"/>
            </a:xfrm>
            <a:custGeom>
              <a:avLst/>
              <a:gdLst>
                <a:gd name="connsiteX0" fmla="*/ 0 w 576064"/>
                <a:gd name="connsiteY0" fmla="*/ 96011 h 728492"/>
                <a:gd name="connsiteX1" fmla="*/ 96011 w 576064"/>
                <a:gd name="connsiteY1" fmla="*/ 0 h 728492"/>
                <a:gd name="connsiteX2" fmla="*/ 480053 w 576064"/>
                <a:gd name="connsiteY2" fmla="*/ 0 h 728492"/>
                <a:gd name="connsiteX3" fmla="*/ 576064 w 576064"/>
                <a:gd name="connsiteY3" fmla="*/ 96011 h 728492"/>
                <a:gd name="connsiteX4" fmla="*/ 576064 w 576064"/>
                <a:gd name="connsiteY4" fmla="*/ 632481 h 728492"/>
                <a:gd name="connsiteX5" fmla="*/ 480053 w 576064"/>
                <a:gd name="connsiteY5" fmla="*/ 728492 h 728492"/>
                <a:gd name="connsiteX6" fmla="*/ 96011 w 576064"/>
                <a:gd name="connsiteY6" fmla="*/ 728492 h 728492"/>
                <a:gd name="connsiteX7" fmla="*/ 0 w 576064"/>
                <a:gd name="connsiteY7" fmla="*/ 632481 h 728492"/>
                <a:gd name="connsiteX8" fmla="*/ 0 w 576064"/>
                <a:gd name="connsiteY8" fmla="*/ 96011 h 728492"/>
                <a:gd name="connsiteX0" fmla="*/ 0 w 576064"/>
                <a:gd name="connsiteY0" fmla="*/ 98392 h 730873"/>
                <a:gd name="connsiteX1" fmla="*/ 200786 w 576064"/>
                <a:gd name="connsiteY1" fmla="*/ 0 h 730873"/>
                <a:gd name="connsiteX2" fmla="*/ 480053 w 576064"/>
                <a:gd name="connsiteY2" fmla="*/ 2381 h 730873"/>
                <a:gd name="connsiteX3" fmla="*/ 576064 w 576064"/>
                <a:gd name="connsiteY3" fmla="*/ 98392 h 730873"/>
                <a:gd name="connsiteX4" fmla="*/ 576064 w 576064"/>
                <a:gd name="connsiteY4" fmla="*/ 634862 h 730873"/>
                <a:gd name="connsiteX5" fmla="*/ 480053 w 576064"/>
                <a:gd name="connsiteY5" fmla="*/ 730873 h 730873"/>
                <a:gd name="connsiteX6" fmla="*/ 96011 w 576064"/>
                <a:gd name="connsiteY6" fmla="*/ 730873 h 730873"/>
                <a:gd name="connsiteX7" fmla="*/ 0 w 576064"/>
                <a:gd name="connsiteY7" fmla="*/ 634862 h 730873"/>
                <a:gd name="connsiteX8" fmla="*/ 0 w 576064"/>
                <a:gd name="connsiteY8" fmla="*/ 98392 h 730873"/>
                <a:gd name="connsiteX0" fmla="*/ 0 w 576064"/>
                <a:gd name="connsiteY0" fmla="*/ 215074 h 730873"/>
                <a:gd name="connsiteX1" fmla="*/ 200786 w 576064"/>
                <a:gd name="connsiteY1" fmla="*/ 0 h 730873"/>
                <a:gd name="connsiteX2" fmla="*/ 480053 w 576064"/>
                <a:gd name="connsiteY2" fmla="*/ 2381 h 730873"/>
                <a:gd name="connsiteX3" fmla="*/ 576064 w 576064"/>
                <a:gd name="connsiteY3" fmla="*/ 98392 h 730873"/>
                <a:gd name="connsiteX4" fmla="*/ 576064 w 576064"/>
                <a:gd name="connsiteY4" fmla="*/ 634862 h 730873"/>
                <a:gd name="connsiteX5" fmla="*/ 480053 w 576064"/>
                <a:gd name="connsiteY5" fmla="*/ 730873 h 730873"/>
                <a:gd name="connsiteX6" fmla="*/ 96011 w 576064"/>
                <a:gd name="connsiteY6" fmla="*/ 730873 h 730873"/>
                <a:gd name="connsiteX7" fmla="*/ 0 w 576064"/>
                <a:gd name="connsiteY7" fmla="*/ 634862 h 730873"/>
                <a:gd name="connsiteX8" fmla="*/ 0 w 576064"/>
                <a:gd name="connsiteY8" fmla="*/ 215074 h 730873"/>
                <a:gd name="connsiteX0" fmla="*/ 0 w 576064"/>
                <a:gd name="connsiteY0" fmla="*/ 219837 h 735636"/>
                <a:gd name="connsiteX1" fmla="*/ 200786 w 576064"/>
                <a:gd name="connsiteY1" fmla="*/ 4763 h 735636"/>
                <a:gd name="connsiteX2" fmla="*/ 363372 w 576064"/>
                <a:gd name="connsiteY2" fmla="*/ 0 h 735636"/>
                <a:gd name="connsiteX3" fmla="*/ 576064 w 576064"/>
                <a:gd name="connsiteY3" fmla="*/ 103155 h 735636"/>
                <a:gd name="connsiteX4" fmla="*/ 576064 w 576064"/>
                <a:gd name="connsiteY4" fmla="*/ 639625 h 735636"/>
                <a:gd name="connsiteX5" fmla="*/ 480053 w 576064"/>
                <a:gd name="connsiteY5" fmla="*/ 735636 h 735636"/>
                <a:gd name="connsiteX6" fmla="*/ 96011 w 576064"/>
                <a:gd name="connsiteY6" fmla="*/ 735636 h 735636"/>
                <a:gd name="connsiteX7" fmla="*/ 0 w 576064"/>
                <a:gd name="connsiteY7" fmla="*/ 639625 h 735636"/>
                <a:gd name="connsiteX8" fmla="*/ 0 w 576064"/>
                <a:gd name="connsiteY8" fmla="*/ 219837 h 735636"/>
                <a:gd name="connsiteX0" fmla="*/ 0 w 583207"/>
                <a:gd name="connsiteY0" fmla="*/ 219837 h 735636"/>
                <a:gd name="connsiteX1" fmla="*/ 200786 w 583207"/>
                <a:gd name="connsiteY1" fmla="*/ 4763 h 735636"/>
                <a:gd name="connsiteX2" fmla="*/ 363372 w 583207"/>
                <a:gd name="connsiteY2" fmla="*/ 0 h 735636"/>
                <a:gd name="connsiteX3" fmla="*/ 583207 w 583207"/>
                <a:gd name="connsiteY3" fmla="*/ 229361 h 735636"/>
                <a:gd name="connsiteX4" fmla="*/ 576064 w 583207"/>
                <a:gd name="connsiteY4" fmla="*/ 639625 h 735636"/>
                <a:gd name="connsiteX5" fmla="*/ 480053 w 583207"/>
                <a:gd name="connsiteY5" fmla="*/ 735636 h 735636"/>
                <a:gd name="connsiteX6" fmla="*/ 96011 w 583207"/>
                <a:gd name="connsiteY6" fmla="*/ 735636 h 735636"/>
                <a:gd name="connsiteX7" fmla="*/ 0 w 583207"/>
                <a:gd name="connsiteY7" fmla="*/ 639625 h 735636"/>
                <a:gd name="connsiteX8" fmla="*/ 0 w 583207"/>
                <a:gd name="connsiteY8" fmla="*/ 219837 h 735636"/>
                <a:gd name="connsiteX0" fmla="*/ 0 w 576064"/>
                <a:gd name="connsiteY0" fmla="*/ 219837 h 735636"/>
                <a:gd name="connsiteX1" fmla="*/ 200786 w 576064"/>
                <a:gd name="connsiteY1" fmla="*/ 4763 h 735636"/>
                <a:gd name="connsiteX2" fmla="*/ 363372 w 576064"/>
                <a:gd name="connsiteY2" fmla="*/ 0 h 735636"/>
                <a:gd name="connsiteX3" fmla="*/ 571301 w 576064"/>
                <a:gd name="connsiteY3" fmla="*/ 241267 h 735636"/>
                <a:gd name="connsiteX4" fmla="*/ 576064 w 576064"/>
                <a:gd name="connsiteY4" fmla="*/ 639625 h 735636"/>
                <a:gd name="connsiteX5" fmla="*/ 480053 w 576064"/>
                <a:gd name="connsiteY5" fmla="*/ 735636 h 735636"/>
                <a:gd name="connsiteX6" fmla="*/ 96011 w 576064"/>
                <a:gd name="connsiteY6" fmla="*/ 735636 h 735636"/>
                <a:gd name="connsiteX7" fmla="*/ 0 w 576064"/>
                <a:gd name="connsiteY7" fmla="*/ 639625 h 735636"/>
                <a:gd name="connsiteX8" fmla="*/ 0 w 576064"/>
                <a:gd name="connsiteY8" fmla="*/ 219837 h 735636"/>
                <a:gd name="connsiteX0" fmla="*/ 0 w 585725"/>
                <a:gd name="connsiteY0" fmla="*/ 219837 h 735636"/>
                <a:gd name="connsiteX1" fmla="*/ 200786 w 585725"/>
                <a:gd name="connsiteY1" fmla="*/ 4763 h 735636"/>
                <a:gd name="connsiteX2" fmla="*/ 363372 w 585725"/>
                <a:gd name="connsiteY2" fmla="*/ 0 h 735636"/>
                <a:gd name="connsiteX3" fmla="*/ 585588 w 585725"/>
                <a:gd name="connsiteY3" fmla="*/ 241267 h 735636"/>
                <a:gd name="connsiteX4" fmla="*/ 576064 w 585725"/>
                <a:gd name="connsiteY4" fmla="*/ 639625 h 735636"/>
                <a:gd name="connsiteX5" fmla="*/ 480053 w 585725"/>
                <a:gd name="connsiteY5" fmla="*/ 735636 h 735636"/>
                <a:gd name="connsiteX6" fmla="*/ 96011 w 585725"/>
                <a:gd name="connsiteY6" fmla="*/ 735636 h 735636"/>
                <a:gd name="connsiteX7" fmla="*/ 0 w 585725"/>
                <a:gd name="connsiteY7" fmla="*/ 639625 h 735636"/>
                <a:gd name="connsiteX8" fmla="*/ 0 w 585725"/>
                <a:gd name="connsiteY8" fmla="*/ 219837 h 735636"/>
                <a:gd name="connsiteX0" fmla="*/ 0 w 576521"/>
                <a:gd name="connsiteY0" fmla="*/ 219837 h 735636"/>
                <a:gd name="connsiteX1" fmla="*/ 200786 w 576521"/>
                <a:gd name="connsiteY1" fmla="*/ 4763 h 735636"/>
                <a:gd name="connsiteX2" fmla="*/ 363372 w 576521"/>
                <a:gd name="connsiteY2" fmla="*/ 0 h 735636"/>
                <a:gd name="connsiteX3" fmla="*/ 576063 w 576521"/>
                <a:gd name="connsiteY3" fmla="*/ 238886 h 735636"/>
                <a:gd name="connsiteX4" fmla="*/ 576064 w 576521"/>
                <a:gd name="connsiteY4" fmla="*/ 639625 h 735636"/>
                <a:gd name="connsiteX5" fmla="*/ 480053 w 576521"/>
                <a:gd name="connsiteY5" fmla="*/ 735636 h 735636"/>
                <a:gd name="connsiteX6" fmla="*/ 96011 w 576521"/>
                <a:gd name="connsiteY6" fmla="*/ 735636 h 735636"/>
                <a:gd name="connsiteX7" fmla="*/ 0 w 576521"/>
                <a:gd name="connsiteY7" fmla="*/ 639625 h 735636"/>
                <a:gd name="connsiteX8" fmla="*/ 0 w 576521"/>
                <a:gd name="connsiteY8" fmla="*/ 219837 h 735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521" h="735636">
                  <a:moveTo>
                    <a:pt x="0" y="219837"/>
                  </a:moveTo>
                  <a:cubicBezTo>
                    <a:pt x="0" y="166812"/>
                    <a:pt x="147761" y="4763"/>
                    <a:pt x="200786" y="4763"/>
                  </a:cubicBezTo>
                  <a:lnTo>
                    <a:pt x="363372" y="0"/>
                  </a:lnTo>
                  <a:cubicBezTo>
                    <a:pt x="416397" y="0"/>
                    <a:pt x="576063" y="185861"/>
                    <a:pt x="576063" y="238886"/>
                  </a:cubicBezTo>
                  <a:cubicBezTo>
                    <a:pt x="577651" y="371672"/>
                    <a:pt x="574476" y="506839"/>
                    <a:pt x="576064" y="639625"/>
                  </a:cubicBezTo>
                  <a:cubicBezTo>
                    <a:pt x="576064" y="692650"/>
                    <a:pt x="533078" y="735636"/>
                    <a:pt x="480053" y="735636"/>
                  </a:cubicBezTo>
                  <a:lnTo>
                    <a:pt x="96011" y="735636"/>
                  </a:lnTo>
                  <a:cubicBezTo>
                    <a:pt x="42986" y="735636"/>
                    <a:pt x="0" y="692650"/>
                    <a:pt x="0" y="639625"/>
                  </a:cubicBezTo>
                  <a:lnTo>
                    <a:pt x="0" y="219837"/>
                  </a:lnTo>
                  <a:close/>
                </a:path>
              </a:pathLst>
            </a:custGeom>
            <a:ln/>
          </p:spPr>
          <p:style>
            <a:lnRef idx="1">
              <a:schemeClr val="dk1"/>
            </a:lnRef>
            <a:fillRef idx="2">
              <a:schemeClr val="dk1"/>
            </a:fillRef>
            <a:effectRef idx="1">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defTabSz="898552" fontAlgn="base">
                <a:spcBef>
                  <a:spcPct val="0"/>
                </a:spcBef>
                <a:spcAft>
                  <a:spcPct val="0"/>
                </a:spcAft>
                <a:defRPr/>
              </a:pPr>
              <a:endParaRPr lang="ja-JP" altLang="en-US" sz="786" dirty="0">
                <a:solidFill>
                  <a:prstClr val="black"/>
                </a:solidFill>
                <a:latin typeface="メイリオ" panose="020B0604030504040204" pitchFamily="50" charset="-128"/>
                <a:ea typeface="メイリオ" panose="020B0604030504040204" pitchFamily="50" charset="-128"/>
              </a:endParaRPr>
            </a:p>
          </p:txBody>
        </p:sp>
        <p:sp>
          <p:nvSpPr>
            <p:cNvPr id="35" name="フリーフォーム 34">
              <a:extLst>
                <a:ext uri="{FF2B5EF4-FFF2-40B4-BE49-F238E27FC236}">
                  <a16:creationId xmlns:lc="http://schemas.openxmlformats.org/drawingml/2006/lockedCanvas" xmlns:a16="http://schemas.microsoft.com/office/drawing/2014/main" xmlns="" id="{20192A30-CFF1-4A7E-80C8-0DA8002A9E6B}"/>
                </a:ext>
              </a:extLst>
            </p:cNvPr>
            <p:cNvSpPr/>
            <p:nvPr/>
          </p:nvSpPr>
          <p:spPr>
            <a:xfrm>
              <a:off x="2486612" y="2295269"/>
              <a:ext cx="100316" cy="190500"/>
            </a:xfrm>
            <a:custGeom>
              <a:avLst/>
              <a:gdLst>
                <a:gd name="connsiteX0" fmla="*/ 0 w 100316"/>
                <a:gd name="connsiteY0" fmla="*/ 0 h 190500"/>
                <a:gd name="connsiteX1" fmla="*/ 100012 w 100316"/>
                <a:gd name="connsiteY1" fmla="*/ 52387 h 190500"/>
                <a:gd name="connsiteX2" fmla="*/ 33337 w 100316"/>
                <a:gd name="connsiteY2" fmla="*/ 119062 h 190500"/>
                <a:gd name="connsiteX3" fmla="*/ 100012 w 100316"/>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100316" h="190500">
                  <a:moveTo>
                    <a:pt x="0" y="0"/>
                  </a:moveTo>
                  <a:cubicBezTo>
                    <a:pt x="47228" y="16271"/>
                    <a:pt x="94456" y="32543"/>
                    <a:pt x="100012" y="52387"/>
                  </a:cubicBezTo>
                  <a:cubicBezTo>
                    <a:pt x="105568" y="72231"/>
                    <a:pt x="33337" y="96043"/>
                    <a:pt x="33337" y="119062"/>
                  </a:cubicBezTo>
                  <a:cubicBezTo>
                    <a:pt x="33337" y="142081"/>
                    <a:pt x="66674" y="166290"/>
                    <a:pt x="100012" y="190500"/>
                  </a:cubicBez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898552" fontAlgn="base">
                <a:spcBef>
                  <a:spcPct val="0"/>
                </a:spcBef>
                <a:spcAft>
                  <a:spcPct val="0"/>
                </a:spcAft>
                <a:defRPr/>
              </a:pPr>
              <a:endParaRPr lang="ja-JP" altLang="en-US" sz="786">
                <a:solidFill>
                  <a:prstClr val="white"/>
                </a:solidFill>
                <a:latin typeface="メイリオ" panose="020B0604030504040204" pitchFamily="50" charset="-128"/>
                <a:ea typeface="メイリオ" panose="020B0604030504040204" pitchFamily="50" charset="-128"/>
              </a:endParaRPr>
            </a:p>
          </p:txBody>
        </p:sp>
      </p:grpSp>
      <p:pic>
        <p:nvPicPr>
          <p:cNvPr id="36" name="Picture 4" descr="フリーイラスト, ベクトルデータ, EPS, 家電機器, PC（パソコン）, デスクトップパソコン, ディスプレイ（モニタ）, キーボード, ">
            <a:extLst>
              <a:ext uri="{FF2B5EF4-FFF2-40B4-BE49-F238E27FC236}">
                <a16:creationId xmlns:lc="http://schemas.openxmlformats.org/drawingml/2006/lockedCanvas" xmlns:a16="http://schemas.microsoft.com/office/drawing/2014/main" xmlns="" id="{12C18230-69C7-4F1A-8A8E-45B97CF0D09E}"/>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100000" l="0" r="100000">
                        <a14:foregroundMark x1="84766" y1="16949" x2="84766" y2="16949"/>
                        <a14:foregroundMark x1="75098" y1="7704" x2="75098" y2="7704"/>
                        <a14:foregroundMark x1="82813" y1="6780" x2="82813" y2="6780"/>
                        <a14:foregroundMark x1="95703" y1="5701" x2="95703" y2="5701"/>
                        <a14:foregroundMark x1="97656" y1="81048" x2="97656" y2="81048"/>
                        <a14:foregroundMark x1="88672" y1="81048" x2="88672" y2="81048"/>
                        <a14:foregroundMark x1="84766" y1="81048" x2="84766" y2="81048"/>
                        <a14:foregroundMark x1="80273" y1="75963" x2="80273" y2="75963"/>
                        <a14:foregroundMark x1="76367" y1="75963" x2="76367" y2="75963"/>
                        <a14:foregroundMark x1="75781" y1="60709" x2="75781" y2="60709"/>
                        <a14:foregroundMark x1="74414" y1="37288" x2="74414" y2="37288"/>
                        <a14:foregroundMark x1="66113" y1="93220" x2="66113" y2="93220"/>
                        <a14:foregroundMark x1="44141" y1="79045" x2="44141" y2="79045"/>
                        <a14:foregroundMark x1="37695" y1="79045" x2="37695" y2="79045"/>
                        <a14:foregroundMark x1="9277" y1="64715" x2="9277" y2="64715"/>
                        <a14:foregroundMark x1="6445" y1="4160" x2="6445" y2="4160"/>
                        <a14:foregroundMark x1="69922" y1="3698" x2="69922" y2="3698"/>
                        <a14:foregroundMark x1="49609" y1="3236" x2="49609" y2="3236"/>
                      </a14:backgroundRemoval>
                    </a14:imgEffect>
                  </a14:imgLayer>
                </a14:imgProps>
              </a:ext>
              <a:ext uri="{28A0092B-C50C-407E-A947-70E740481C1C}">
                <a14:useLocalDpi xmlns:a14="http://schemas.microsoft.com/office/drawing/2010/main" val="0"/>
              </a:ext>
            </a:extLst>
          </a:blip>
          <a:srcRect r="27420"/>
          <a:stretch/>
        </p:blipFill>
        <p:spPr bwMode="auto">
          <a:xfrm>
            <a:off x="6015420" y="5075715"/>
            <a:ext cx="891619" cy="73228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278620" y="4316399"/>
            <a:ext cx="3627067" cy="2427726"/>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9"/>
          </a:p>
        </p:txBody>
      </p:sp>
      <p:sp>
        <p:nvSpPr>
          <p:cNvPr id="4" name="正方形/長方形 3"/>
          <p:cNvSpPr/>
          <p:nvPr/>
        </p:nvSpPr>
        <p:spPr>
          <a:xfrm>
            <a:off x="264844" y="4371793"/>
            <a:ext cx="3640846" cy="2419560"/>
          </a:xfrm>
          <a:prstGeom prst="rect">
            <a:avLst/>
          </a:prstGeom>
        </p:spPr>
        <p:txBody>
          <a:bodyPr wrap="square">
            <a:spAutoFit/>
          </a:bodyPr>
          <a:lstStyle/>
          <a:p>
            <a:r>
              <a:rPr lang="ja-JP" altLang="en-US" sz="1081" dirty="0">
                <a:latin typeface="Meiryo UI" panose="020B0604030504040204" pitchFamily="50" charset="-128"/>
                <a:ea typeface="Meiryo UI" panose="020B0604030504040204" pitchFamily="50" charset="-128"/>
                <a:cs typeface="Meiryo UI" panose="020B0604030504040204" pitchFamily="50" charset="-128"/>
              </a:rPr>
              <a:t>○マイナンバー（個人番号）は法令に定められた事務に限って</a:t>
            </a:r>
            <a:endParaRPr lang="en-US" altLang="ja-JP" sz="1081"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8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81" dirty="0">
                <a:latin typeface="Meiryo UI" panose="020B0604030504040204" pitchFamily="50" charset="-128"/>
                <a:ea typeface="Meiryo UI" panose="020B0604030504040204" pitchFamily="50" charset="-128"/>
                <a:cs typeface="Meiryo UI" panose="020B0604030504040204" pitchFamily="50" charset="-128"/>
              </a:rPr>
              <a:t>利用することが可能。</a:t>
            </a:r>
          </a:p>
          <a:p>
            <a:r>
              <a:rPr lang="ja-JP" altLang="en-US" sz="1081" dirty="0">
                <a:latin typeface="Meiryo UI" panose="020B0604030504040204" pitchFamily="50" charset="-128"/>
                <a:ea typeface="Meiryo UI" panose="020B0604030504040204" pitchFamily="50" charset="-128"/>
                <a:cs typeface="Meiryo UI" panose="020B0604030504040204" pitchFamily="50" charset="-128"/>
              </a:rPr>
              <a:t>○マイナンバー法に定める場合以外のマイナンバーの収集・保管</a:t>
            </a:r>
            <a:endParaRPr lang="en-US" altLang="ja-JP" sz="1081"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8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81" dirty="0">
                <a:latin typeface="Meiryo UI" panose="020B0604030504040204" pitchFamily="50" charset="-128"/>
                <a:ea typeface="Meiryo UI" panose="020B0604030504040204" pitchFamily="50" charset="-128"/>
                <a:cs typeface="Meiryo UI" panose="020B0604030504040204" pitchFamily="50" charset="-128"/>
              </a:rPr>
              <a:t>は禁止（本人同意があっても禁止）。</a:t>
            </a:r>
          </a:p>
          <a:p>
            <a:endParaRPr lang="en-US" altLang="ja-JP" sz="1081"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08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81" dirty="0">
                <a:latin typeface="Meiryo UI" panose="020B0604030504040204" pitchFamily="50" charset="-128"/>
                <a:ea typeface="Meiryo UI" panose="020B0604030504040204" pitchFamily="50" charset="-128"/>
                <a:cs typeface="Meiryo UI" panose="020B0604030504040204" pitchFamily="50" charset="-128"/>
              </a:rPr>
              <a:t>○マイナンバーカードに搭載されている本人確認の機能を利用し、</a:t>
            </a:r>
            <a:endParaRPr lang="en-US" altLang="ja-JP" sz="108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81" dirty="0">
                <a:latin typeface="Meiryo UI" panose="020B0604030504040204" pitchFamily="50" charset="-128"/>
                <a:ea typeface="Meiryo UI" panose="020B0604030504040204" pitchFamily="50" charset="-128"/>
                <a:cs typeface="Meiryo UI" panose="020B0604030504040204" pitchFamily="50" charset="-128"/>
              </a:rPr>
              <a:t>　一度マイキーＩＤを設定（自動設定も可能）しておけば、</a:t>
            </a:r>
            <a:r>
              <a:rPr lang="ja-JP" altLang="en-US" sz="1081" dirty="0" err="1">
                <a:latin typeface="Meiryo UI" panose="020B0604030504040204" pitchFamily="50" charset="-128"/>
                <a:ea typeface="Meiryo UI" panose="020B0604030504040204" pitchFamily="50" charset="-128"/>
                <a:cs typeface="Meiryo UI" panose="020B0604030504040204" pitchFamily="50" charset="-128"/>
              </a:rPr>
              <a:t>そ</a:t>
            </a:r>
            <a:endParaRPr lang="en-US" altLang="ja-JP" sz="108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81" dirty="0">
                <a:latin typeface="Meiryo UI" panose="020B0604030504040204" pitchFamily="50" charset="-128"/>
                <a:ea typeface="Meiryo UI" panose="020B0604030504040204" pitchFamily="50" charset="-128"/>
                <a:cs typeface="Meiryo UI" panose="020B0604030504040204" pitchFamily="50" charset="-128"/>
              </a:rPr>
              <a:t>　のＩＤを利用することで、法令改正を行う必要なく、広く行政</a:t>
            </a:r>
            <a:endParaRPr lang="en-US" altLang="ja-JP" sz="108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81" dirty="0">
                <a:latin typeface="Meiryo UI" panose="020B0604030504040204" pitchFamily="50" charset="-128"/>
                <a:ea typeface="Meiryo UI" panose="020B0604030504040204" pitchFamily="50" charset="-128"/>
                <a:cs typeface="Meiryo UI" panose="020B0604030504040204" pitchFamily="50" charset="-128"/>
              </a:rPr>
              <a:t>　サービスや民間のサービスで利用することが可能。</a:t>
            </a:r>
          </a:p>
          <a:p>
            <a:r>
              <a:rPr lang="ja-JP" altLang="en-US" sz="1081" dirty="0">
                <a:latin typeface="Meiryo UI" panose="020B0604030504040204" pitchFamily="50" charset="-128"/>
                <a:ea typeface="Meiryo UI" panose="020B0604030504040204" pitchFamily="50" charset="-128"/>
                <a:cs typeface="Meiryo UI" panose="020B0604030504040204" pitchFamily="50" charset="-128"/>
              </a:rPr>
              <a:t>○マイキーＩＤはカードに保存せず、データセンターで保管・管理</a:t>
            </a:r>
            <a:endParaRPr lang="en-US" altLang="ja-JP" sz="1081"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8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81" dirty="0">
                <a:latin typeface="Meiryo UI" panose="020B0604030504040204" pitchFamily="50" charset="-128"/>
                <a:ea typeface="Meiryo UI" panose="020B0604030504040204" pitchFamily="50" charset="-128"/>
                <a:cs typeface="Meiryo UI" panose="020B0604030504040204" pitchFamily="50" charset="-128"/>
              </a:rPr>
              <a:t>（マイキープラットフォーム）。マイナンバーカードでマイキーＩＤ</a:t>
            </a:r>
            <a:endParaRPr lang="en-US" altLang="ja-JP" sz="1081"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8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81" dirty="0">
                <a:latin typeface="Meiryo UI" panose="020B0604030504040204" pitchFamily="50" charset="-128"/>
                <a:ea typeface="Meiryo UI" panose="020B0604030504040204" pitchFamily="50" charset="-128"/>
                <a:cs typeface="Meiryo UI" panose="020B0604030504040204" pitchFamily="50" charset="-128"/>
              </a:rPr>
              <a:t>を呼び出し、自治体ポイントの保有残高や施設の会員番号</a:t>
            </a:r>
            <a:endParaRPr lang="en-US" altLang="ja-JP" sz="108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81" dirty="0">
                <a:latin typeface="Meiryo UI" panose="020B0604030504040204" pitchFamily="50" charset="-128"/>
                <a:ea typeface="Meiryo UI" panose="020B0604030504040204" pitchFamily="50" charset="-128"/>
                <a:cs typeface="Meiryo UI" panose="020B0604030504040204" pitchFamily="50" charset="-128"/>
              </a:rPr>
              <a:t>　を確認することが可能になる。</a:t>
            </a:r>
          </a:p>
        </p:txBody>
      </p:sp>
      <p:cxnSp>
        <p:nvCxnSpPr>
          <p:cNvPr id="12" name="直線矢印コネクタ 11"/>
          <p:cNvCxnSpPr/>
          <p:nvPr/>
        </p:nvCxnSpPr>
        <p:spPr>
          <a:xfrm>
            <a:off x="2070951" y="5075715"/>
            <a:ext cx="1007" cy="315710"/>
          </a:xfrm>
          <a:prstGeom prst="straightConnector1">
            <a:avLst/>
          </a:prstGeom>
          <a:ln w="571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8" name="AutoShape 15"/>
          <p:cNvSpPr>
            <a:spLocks noChangeArrowheads="1"/>
          </p:cNvSpPr>
          <p:nvPr/>
        </p:nvSpPr>
        <p:spPr bwMode="auto">
          <a:xfrm>
            <a:off x="177019" y="159846"/>
            <a:ext cx="9720000" cy="421975"/>
          </a:xfrm>
          <a:prstGeom prst="roundRect">
            <a:avLst>
              <a:gd name="adj" fmla="val 21125"/>
            </a:avLst>
          </a:prstGeom>
          <a:gradFill rotWithShape="1">
            <a:gsLst>
              <a:gs pos="0">
                <a:srgbClr val="FF9933"/>
              </a:gs>
              <a:gs pos="50000">
                <a:schemeClr val="bg1"/>
              </a:gs>
              <a:gs pos="100000">
                <a:srgbClr val="FF9933"/>
              </a:gs>
            </a:gsLst>
            <a:lin ang="5400000" scaled="1"/>
          </a:gradFill>
          <a:ln w="57150" cmpd="thickThin">
            <a:solidFill>
              <a:schemeClr val="tx1"/>
            </a:solidFill>
            <a:round/>
            <a:headEnd/>
            <a:tailEnd/>
          </a:ln>
          <a:effectLst/>
        </p:spPr>
        <p:txBody>
          <a:bodyPr lIns="0" tIns="39883" rIns="79760" bIns="39883" anchor="ctr"/>
          <a:lstStyle/>
          <a:p>
            <a:pPr algn="ctr" defTabSz="792551">
              <a:defRPr/>
            </a:pP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マイナンバーカードとマイキー</a:t>
            </a:r>
            <a:r>
              <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ID</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の取得（イメージ）</a:t>
            </a:r>
          </a:p>
        </p:txBody>
      </p:sp>
      <p:graphicFrame>
        <p:nvGraphicFramePr>
          <p:cNvPr id="31" name="表 30"/>
          <p:cNvGraphicFramePr>
            <a:graphicFrameLocks noGrp="1"/>
          </p:cNvGraphicFramePr>
          <p:nvPr>
            <p:extLst/>
          </p:nvPr>
        </p:nvGraphicFramePr>
        <p:xfrm>
          <a:off x="4671325" y="1602335"/>
          <a:ext cx="3840073" cy="1522430"/>
        </p:xfrm>
        <a:graphic>
          <a:graphicData uri="http://schemas.openxmlformats.org/drawingml/2006/table">
            <a:tbl>
              <a:tblPr firstRow="1" bandRow="1"/>
              <a:tblGrid>
                <a:gridCol w="1455807"/>
                <a:gridCol w="1088502"/>
                <a:gridCol w="1295764"/>
              </a:tblGrid>
              <a:tr h="304486">
                <a:tc rowSpan="2">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マイキー</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ID</a:t>
                      </a:r>
                    </a:p>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（８桁）</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89856" marR="89856" marT="44928" marB="44928" anchor="ctr">
                    <a:lnL w="12700" cap="flat" cmpd="sng" algn="ctr">
                      <a:solidFill>
                        <a:sysClr val="windowText" lastClr="000000"/>
                      </a:solid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gridSpan="2">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サービス</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ID</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89856" marR="89856" marT="44928" marB="44928">
                    <a:lnL w="12700" cmpd="sng">
                      <a:solidFill>
                        <a:sysClr val="window" lastClr="FFFFFF"/>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hMerge="1">
                  <a:txBody>
                    <a:bodyPr/>
                    <a:lstStyle/>
                    <a:p>
                      <a:pPr algn="ctr"/>
                      <a:endParaRPr kumimoji="1" lang="ja-JP" altLang="en-US" sz="1600" dirty="0"/>
                    </a:p>
                  </a:txBody>
                  <a:tcPr/>
                </a:tc>
              </a:tr>
              <a:tr h="304486">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事業者名</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9856" marR="89856" marT="44928" marB="44928">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利用者番号</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9856" marR="89856" marT="44928" marB="44928">
                    <a:lnL w="12700" cmpd="sng">
                      <a:solidFill>
                        <a:sysClr val="window" lastClr="FFFFFF"/>
                      </a:solidFill>
                    </a:lnL>
                    <a:lnR w="12700" cap="flat" cmpd="sng" algn="ctr">
                      <a:solidFill>
                        <a:sysClr val="windowText" lastClr="000000"/>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tr>
              <a:tr h="304486">
                <a:tc rowSpan="3">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A0123456</a:t>
                      </a:r>
                    </a:p>
                  </a:txBody>
                  <a:tcPr marL="89856" marR="89856" marT="44928" marB="44928" anchor="ctr">
                    <a:lnL w="12700" cap="flat" cmpd="sng" algn="ctr">
                      <a:solidFill>
                        <a:sysClr val="windowText" lastClr="000000"/>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○○施設</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89856" marR="89856" marT="44928" marB="44928"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111111</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89856" marR="89856" marT="44928" marB="44928">
                    <a:lnL w="12700" cmpd="sng">
                      <a:solidFill>
                        <a:sysClr val="window" lastClr="FFFFFF"/>
                      </a:solidFill>
                    </a:lnL>
                    <a:lnR w="12700" cap="flat" cmpd="sng" algn="ctr">
                      <a:solidFill>
                        <a:sysClr val="windowText" lastClr="000000"/>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r>
              <a:tr h="304486">
                <a:tc vMerge="1">
                  <a:txBody>
                    <a:bodyPr/>
                    <a:lstStyle/>
                    <a:p>
                      <a:endParaRPr kumimoji="1" lang="ja-JP" altLang="en-US" dirty="0"/>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▲▲施設</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89856" marR="89856" marT="44928" marB="44928"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345678</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89856" marR="89856" marT="44928" marB="44928">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r>
              <a:tr h="304486">
                <a:tc vMerge="1">
                  <a:txBody>
                    <a:bodyPr/>
                    <a:lstStyle/>
                    <a:p>
                      <a:endParaRPr kumimoji="1" lang="ja-JP" altLang="en-US" dirty="0"/>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□□図書館</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89856" marR="89856" marT="44928" marB="44928"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00001</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89856" marR="89856" marT="44928" marB="44928">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5A5A5">
                        <a:tint val="20000"/>
                      </a:srgbClr>
                    </a:solidFill>
                  </a:tcPr>
                </a:tc>
              </a:tr>
            </a:tbl>
          </a:graphicData>
        </a:graphic>
      </p:graphicFrame>
      <p:sp>
        <p:nvSpPr>
          <p:cNvPr id="32" name="角丸四角形 31"/>
          <p:cNvSpPr/>
          <p:nvPr/>
        </p:nvSpPr>
        <p:spPr>
          <a:xfrm>
            <a:off x="5445923" y="1225724"/>
            <a:ext cx="2441464" cy="328753"/>
          </a:xfrm>
          <a:prstGeom prst="roundRect">
            <a:avLst/>
          </a:prstGeom>
          <a:solidFill>
            <a:schemeClr val="accent6">
              <a:lumMod val="20000"/>
              <a:lumOff val="80000"/>
            </a:schemeClr>
          </a:solidFill>
          <a:ln w="9525" cap="flat" cmpd="sng" algn="ctr">
            <a:solidFill>
              <a:sysClr val="windowText" lastClr="000000"/>
            </a:solidFill>
            <a:prstDash val="solid"/>
            <a:miter lim="800000"/>
          </a:ln>
          <a:effectLst/>
        </p:spPr>
        <p:txBody>
          <a:bodyPr rtlCol="0" anchor="ctr"/>
          <a:lstStyle/>
          <a:p>
            <a:pPr algn="ctr" defTabSz="898557"/>
            <a:r>
              <a:rPr kumimoji="0" lang="ja-JP" altLang="en-US" sz="157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マイキープラットフォーム</a:t>
            </a:r>
          </a:p>
        </p:txBody>
      </p:sp>
      <p:sp>
        <p:nvSpPr>
          <p:cNvPr id="38" name="角丸四角形 37"/>
          <p:cNvSpPr/>
          <p:nvPr/>
        </p:nvSpPr>
        <p:spPr>
          <a:xfrm>
            <a:off x="954342" y="4025734"/>
            <a:ext cx="2061621" cy="328753"/>
          </a:xfrm>
          <a:prstGeom prst="roundRect">
            <a:avLst/>
          </a:prstGeom>
          <a:solidFill>
            <a:schemeClr val="accent6">
              <a:lumMod val="20000"/>
              <a:lumOff val="80000"/>
            </a:schemeClr>
          </a:solidFill>
          <a:ln w="9525" cap="flat" cmpd="sng" algn="ctr">
            <a:solidFill>
              <a:sysClr val="windowText" lastClr="000000"/>
            </a:solidFill>
            <a:prstDash val="solid"/>
            <a:miter lim="800000"/>
          </a:ln>
          <a:effectLst/>
        </p:spPr>
        <p:txBody>
          <a:bodyPr rtlCol="0" anchor="ctr"/>
          <a:lstStyle/>
          <a:p>
            <a:pPr algn="ctr" defTabSz="898557"/>
            <a:r>
              <a:rPr kumimoji="0" lang="ja-JP" altLang="en-US" sz="118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なぜマイキー</a:t>
            </a:r>
            <a:r>
              <a:rPr kumimoji="0" lang="en-US" altLang="ja-JP" sz="118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ID</a:t>
            </a:r>
            <a:r>
              <a:rPr kumimoji="0" lang="ja-JP" altLang="en-US" sz="118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を設定するのか</a:t>
            </a:r>
          </a:p>
        </p:txBody>
      </p:sp>
      <p:sp>
        <p:nvSpPr>
          <p:cNvPr id="39" name="正方形/長方形 38"/>
          <p:cNvSpPr/>
          <p:nvPr/>
        </p:nvSpPr>
        <p:spPr>
          <a:xfrm>
            <a:off x="7446670" y="4901077"/>
            <a:ext cx="2415703" cy="127689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9"/>
          </a:p>
        </p:txBody>
      </p:sp>
      <p:sp>
        <p:nvSpPr>
          <p:cNvPr id="40" name="角丸四角形 39"/>
          <p:cNvSpPr/>
          <p:nvPr/>
        </p:nvSpPr>
        <p:spPr>
          <a:xfrm>
            <a:off x="7422913" y="4730782"/>
            <a:ext cx="637199" cy="328753"/>
          </a:xfrm>
          <a:prstGeom prst="roundRect">
            <a:avLst/>
          </a:prstGeom>
          <a:solidFill>
            <a:schemeClr val="accent6">
              <a:lumMod val="20000"/>
              <a:lumOff val="80000"/>
            </a:schemeClr>
          </a:solidFill>
          <a:ln w="9525" cap="flat" cmpd="sng" algn="ctr">
            <a:solidFill>
              <a:sysClr val="windowText" lastClr="000000"/>
            </a:solidFill>
            <a:prstDash val="solid"/>
            <a:miter lim="800000"/>
          </a:ln>
          <a:effectLst/>
        </p:spPr>
        <p:txBody>
          <a:bodyPr rtlCol="0" anchor="ctr"/>
          <a:lstStyle/>
          <a:p>
            <a:pPr algn="ctr" defTabSz="898557"/>
            <a:r>
              <a:rPr kumimoji="0" lang="ja-JP" altLang="en-US" sz="118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現状</a:t>
            </a:r>
          </a:p>
        </p:txBody>
      </p:sp>
      <p:sp>
        <p:nvSpPr>
          <p:cNvPr id="41" name="正方形/長方形 40"/>
          <p:cNvSpPr/>
          <p:nvPr/>
        </p:nvSpPr>
        <p:spPr>
          <a:xfrm>
            <a:off x="7424839" y="5134131"/>
            <a:ext cx="2568475" cy="922458"/>
          </a:xfrm>
          <a:prstGeom prst="rect">
            <a:avLst/>
          </a:prstGeom>
        </p:spPr>
        <p:txBody>
          <a:bodyPr wrap="square">
            <a:spAutoFit/>
          </a:bodyPr>
          <a:lstStyle/>
          <a:p>
            <a:r>
              <a:rPr lang="ja-JP" altLang="en-US" sz="1081" dirty="0">
                <a:latin typeface="Meiryo UI" panose="020B0604030504040204" pitchFamily="50" charset="-128"/>
                <a:ea typeface="Meiryo UI" panose="020B0604030504040204" pitchFamily="50" charset="-128"/>
                <a:cs typeface="Meiryo UI" panose="020B0604030504040204" pitchFamily="50" charset="-128"/>
              </a:rPr>
              <a:t>・マイナンバーカード交付枚数</a:t>
            </a:r>
            <a:endParaRPr lang="en-US" altLang="ja-JP" sz="108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8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81" dirty="0">
                <a:latin typeface="Meiryo UI" panose="020B0604030504040204" pitchFamily="50" charset="-128"/>
                <a:ea typeface="Meiryo UI" panose="020B0604030504040204" pitchFamily="50" charset="-128"/>
                <a:cs typeface="Meiryo UI" panose="020B0604030504040204" pitchFamily="50" charset="-128"/>
              </a:rPr>
              <a:t>17,047,384</a:t>
            </a:r>
            <a:r>
              <a:rPr lang="ja-JP" altLang="en-US" sz="1081" dirty="0">
                <a:latin typeface="Meiryo UI" panose="020B0604030504040204" pitchFamily="50" charset="-128"/>
                <a:ea typeface="Meiryo UI" panose="020B0604030504040204" pitchFamily="50" charset="-128"/>
                <a:cs typeface="Meiryo UI" panose="020B0604030504040204" pitchFamily="50" charset="-128"/>
              </a:rPr>
              <a:t>枚（</a:t>
            </a:r>
            <a:r>
              <a:rPr lang="en-US" altLang="ja-JP" sz="1081" dirty="0">
                <a:latin typeface="Meiryo UI" panose="020B0604030504040204" pitchFamily="50" charset="-128"/>
                <a:ea typeface="Meiryo UI" panose="020B0604030504040204" pitchFamily="50" charset="-128"/>
                <a:cs typeface="Meiryo UI" panose="020B0604030504040204" pitchFamily="50" charset="-128"/>
              </a:rPr>
              <a:t>R1.6.3</a:t>
            </a:r>
            <a:r>
              <a:rPr lang="ja-JP" altLang="en-US" sz="1081" dirty="0">
                <a:latin typeface="Meiryo UI" panose="020B0604030504040204" pitchFamily="50" charset="-128"/>
                <a:ea typeface="Meiryo UI" panose="020B0604030504040204" pitchFamily="50" charset="-128"/>
                <a:cs typeface="Meiryo UI" panose="020B0604030504040204" pitchFamily="50" charset="-128"/>
              </a:rPr>
              <a:t>現在）</a:t>
            </a:r>
            <a:endParaRPr lang="en-US" altLang="ja-JP" sz="108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8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81" dirty="0">
                <a:latin typeface="Meiryo UI" panose="020B0604030504040204" pitchFamily="50" charset="-128"/>
                <a:ea typeface="Meiryo UI" panose="020B0604030504040204" pitchFamily="50" charset="-128"/>
                <a:cs typeface="Meiryo UI" panose="020B0604030504040204" pitchFamily="50" charset="-128"/>
              </a:rPr>
              <a:t>・マイキー</a:t>
            </a:r>
            <a:r>
              <a:rPr lang="en-US" altLang="ja-JP" sz="1081" dirty="0">
                <a:latin typeface="Meiryo UI" panose="020B0604030504040204" pitchFamily="50" charset="-128"/>
                <a:ea typeface="Meiryo UI" panose="020B0604030504040204" pitchFamily="50" charset="-128"/>
                <a:cs typeface="Meiryo UI" panose="020B0604030504040204" pitchFamily="50" charset="-128"/>
              </a:rPr>
              <a:t>ID</a:t>
            </a:r>
            <a:r>
              <a:rPr lang="ja-JP" altLang="en-US" sz="1081" dirty="0">
                <a:latin typeface="Meiryo UI" panose="020B0604030504040204" pitchFamily="50" charset="-128"/>
                <a:ea typeface="Meiryo UI" panose="020B0604030504040204" pitchFamily="50" charset="-128"/>
                <a:cs typeface="Meiryo UI" panose="020B0604030504040204" pitchFamily="50" charset="-128"/>
              </a:rPr>
              <a:t>発行者数</a:t>
            </a:r>
            <a:endParaRPr lang="en-US" altLang="ja-JP" sz="108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8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81" dirty="0">
                <a:latin typeface="Meiryo UI" panose="020B0604030504040204" pitchFamily="50" charset="-128"/>
                <a:ea typeface="Meiryo UI" panose="020B0604030504040204" pitchFamily="50" charset="-128"/>
                <a:cs typeface="Meiryo UI" panose="020B0604030504040204" pitchFamily="50" charset="-128"/>
              </a:rPr>
              <a:t>14,937</a:t>
            </a:r>
            <a:r>
              <a:rPr lang="ja-JP" altLang="en-US" sz="1081" dirty="0">
                <a:latin typeface="Meiryo UI" panose="020B0604030504040204" pitchFamily="50" charset="-128"/>
                <a:ea typeface="Meiryo UI" panose="020B0604030504040204" pitchFamily="50" charset="-128"/>
                <a:cs typeface="Meiryo UI" panose="020B0604030504040204" pitchFamily="50" charset="-128"/>
              </a:rPr>
              <a:t>人（</a:t>
            </a:r>
            <a:r>
              <a:rPr lang="en-US" altLang="ja-JP" sz="1081" dirty="0">
                <a:latin typeface="Meiryo UI" panose="020B0604030504040204" pitchFamily="50" charset="-128"/>
                <a:ea typeface="Meiryo UI" panose="020B0604030504040204" pitchFamily="50" charset="-128"/>
                <a:cs typeface="Meiryo UI" panose="020B0604030504040204" pitchFamily="50" charset="-128"/>
              </a:rPr>
              <a:t>R1.6.2</a:t>
            </a:r>
            <a:r>
              <a:rPr lang="ja-JP" altLang="en-US" sz="1081" dirty="0">
                <a:latin typeface="Meiryo UI" panose="020B0604030504040204" pitchFamily="50" charset="-128"/>
                <a:ea typeface="Meiryo UI" panose="020B0604030504040204" pitchFamily="50" charset="-128"/>
                <a:cs typeface="Meiryo UI" panose="020B0604030504040204" pitchFamily="50" charset="-128"/>
              </a:rPr>
              <a:t>現在）</a:t>
            </a:r>
          </a:p>
        </p:txBody>
      </p:sp>
      <p:sp>
        <p:nvSpPr>
          <p:cNvPr id="29" name="スライド番号プレースホルダー 1"/>
          <p:cNvSpPr txBox="1">
            <a:spLocks/>
          </p:cNvSpPr>
          <p:nvPr/>
        </p:nvSpPr>
        <p:spPr>
          <a:xfrm>
            <a:off x="7670273" y="6483723"/>
            <a:ext cx="23114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2000" dirty="0">
                <a:latin typeface="ＭＳ ゴシック" panose="020B0609070205080204" pitchFamily="49" charset="-128"/>
                <a:ea typeface="ＭＳ ゴシック" panose="020B0609070205080204" pitchFamily="49" charset="-128"/>
              </a:rPr>
              <a:t>5</a:t>
            </a:r>
            <a:endParaRPr lang="ja-JP" altLang="en-US" sz="2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708516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雲 16"/>
          <p:cNvSpPr/>
          <p:nvPr/>
        </p:nvSpPr>
        <p:spPr>
          <a:xfrm>
            <a:off x="673766" y="716140"/>
            <a:ext cx="8737212" cy="2957479"/>
          </a:xfrm>
          <a:prstGeom prst="cloud">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9"/>
          </a:p>
        </p:txBody>
      </p:sp>
      <p:pic>
        <p:nvPicPr>
          <p:cNvPr id="7" name="図 6">
            <a:extLst>
              <a:ext uri="{FF2B5EF4-FFF2-40B4-BE49-F238E27FC236}">
                <a16:creationId xmlns="" xmlns:a16="http://schemas.microsoft.com/office/drawing/2014/main" id="{5A79D9F1-D6A1-4E1E-BB9F-4202FE9019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513338" y="5399304"/>
            <a:ext cx="897914" cy="892056"/>
          </a:xfrm>
          <a:prstGeom prst="rect">
            <a:avLst/>
          </a:prstGeom>
          <a:ln>
            <a:noFill/>
          </a:ln>
        </p:spPr>
      </p:pic>
      <p:sp>
        <p:nvSpPr>
          <p:cNvPr id="15" name="テキスト ボックス 14"/>
          <p:cNvSpPr txBox="1"/>
          <p:nvPr/>
        </p:nvSpPr>
        <p:spPr>
          <a:xfrm>
            <a:off x="4289473" y="5058594"/>
            <a:ext cx="1291680" cy="362934"/>
          </a:xfrm>
          <a:prstGeom prst="rect">
            <a:avLst/>
          </a:prstGeom>
          <a:noFill/>
        </p:spPr>
        <p:txBody>
          <a:bodyPr wrap="square" rtlCol="0">
            <a:spAutoFit/>
          </a:bodyPr>
          <a:lstStyle/>
          <a:p>
            <a:pPr algn="ctr"/>
            <a:r>
              <a:rPr lang="ja-JP" altLang="en-US" sz="1769" dirty="0">
                <a:latin typeface="Meiryo UI" panose="020B0604030504040204" pitchFamily="50" charset="-128"/>
                <a:ea typeface="Meiryo UI" panose="020B0604030504040204" pitchFamily="50" charset="-128"/>
                <a:cs typeface="Meiryo UI" panose="020B0604030504040204" pitchFamily="50" charset="-128"/>
              </a:rPr>
              <a:t>利用者</a:t>
            </a:r>
          </a:p>
        </p:txBody>
      </p:sp>
      <p:sp>
        <p:nvSpPr>
          <p:cNvPr id="18" name="正方形/長方形 17"/>
          <p:cNvSpPr/>
          <p:nvPr/>
        </p:nvSpPr>
        <p:spPr>
          <a:xfrm>
            <a:off x="3512212" y="4974955"/>
            <a:ext cx="3042000" cy="175032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9" dirty="0">
              <a:solidFill>
                <a:schemeClr val="tx1"/>
              </a:solidFill>
            </a:endParaRPr>
          </a:p>
        </p:txBody>
      </p:sp>
      <p:sp>
        <p:nvSpPr>
          <p:cNvPr id="23" name="テキスト ボックス 22"/>
          <p:cNvSpPr txBox="1"/>
          <p:nvPr/>
        </p:nvSpPr>
        <p:spPr>
          <a:xfrm>
            <a:off x="3819258" y="6291363"/>
            <a:ext cx="2353554" cy="302445"/>
          </a:xfrm>
          <a:prstGeom prst="rect">
            <a:avLst/>
          </a:prstGeom>
          <a:noFill/>
        </p:spPr>
        <p:txBody>
          <a:bodyPr wrap="square" rtlCol="0">
            <a:spAutoFit/>
          </a:bodyPr>
          <a:lstStyle/>
          <a:p>
            <a:pPr algn="ctr"/>
            <a:r>
              <a:rPr lang="ja-JP" altLang="en-US" sz="1376" dirty="0">
                <a:latin typeface="Meiryo UI" panose="020B0604030504040204" pitchFamily="50" charset="-128"/>
                <a:ea typeface="Meiryo UI" panose="020B0604030504040204" pitchFamily="50" charset="-128"/>
                <a:cs typeface="Meiryo UI" panose="020B0604030504040204" pitchFamily="50" charset="-128"/>
              </a:rPr>
              <a:t>マイキー</a:t>
            </a:r>
            <a:r>
              <a:rPr lang="en-US" altLang="ja-JP" sz="1376" dirty="0">
                <a:latin typeface="Meiryo UI" panose="020B0604030504040204" pitchFamily="50" charset="-128"/>
                <a:ea typeface="Meiryo UI" panose="020B0604030504040204" pitchFamily="50" charset="-128"/>
                <a:cs typeface="Meiryo UI" panose="020B0604030504040204" pitchFamily="50" charset="-128"/>
              </a:rPr>
              <a:t>ID</a:t>
            </a:r>
            <a:r>
              <a:rPr lang="ja-JP" altLang="en-US" sz="1376" dirty="0">
                <a:latin typeface="Meiryo UI" panose="020B0604030504040204" pitchFamily="50" charset="-128"/>
                <a:ea typeface="Meiryo UI" panose="020B0604030504040204" pitchFamily="50" charset="-128"/>
                <a:cs typeface="Meiryo UI" panose="020B0604030504040204" pitchFamily="50" charset="-128"/>
              </a:rPr>
              <a:t>：</a:t>
            </a:r>
            <a:r>
              <a:rPr lang="en-US" altLang="ja-JP" sz="1376" dirty="0">
                <a:latin typeface="Meiryo UI" panose="020B0604030504040204" pitchFamily="50" charset="-128"/>
                <a:ea typeface="Meiryo UI" panose="020B0604030504040204" pitchFamily="50" charset="-128"/>
                <a:cs typeface="Meiryo UI" panose="020B0604030504040204" pitchFamily="50" charset="-128"/>
              </a:rPr>
              <a:t>A0123456</a:t>
            </a:r>
          </a:p>
        </p:txBody>
      </p:sp>
      <p:sp>
        <p:nvSpPr>
          <p:cNvPr id="3" name="角丸四角形 2"/>
          <p:cNvSpPr/>
          <p:nvPr/>
        </p:nvSpPr>
        <p:spPr>
          <a:xfrm>
            <a:off x="4613596" y="1505844"/>
            <a:ext cx="1087920" cy="149314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9"/>
          </a:p>
        </p:txBody>
      </p:sp>
      <p:sp>
        <p:nvSpPr>
          <p:cNvPr id="4" name="テキスト ボックス 3"/>
          <p:cNvSpPr txBox="1"/>
          <p:nvPr/>
        </p:nvSpPr>
        <p:spPr>
          <a:xfrm>
            <a:off x="5268955" y="4576916"/>
            <a:ext cx="1707869" cy="302445"/>
          </a:xfrm>
          <a:prstGeom prst="rect">
            <a:avLst/>
          </a:prstGeom>
          <a:noFill/>
        </p:spPr>
        <p:txBody>
          <a:bodyPr wrap="none" rtlCol="0">
            <a:spAutoFit/>
          </a:bodyPr>
          <a:lstStyle/>
          <a:p>
            <a:r>
              <a:rPr lang="en-US" altLang="ja-JP" sz="1376" dirty="0">
                <a:latin typeface="Meiryo UI" panose="020B0604030504040204" pitchFamily="50" charset="-128"/>
                <a:ea typeface="Meiryo UI" panose="020B0604030504040204" pitchFamily="50" charset="-128"/>
                <a:cs typeface="Meiryo UI" panose="020B0604030504040204" pitchFamily="50" charset="-128"/>
              </a:rPr>
              <a:t>※</a:t>
            </a:r>
            <a:r>
              <a:rPr lang="ja-JP" altLang="en-US" sz="1376" dirty="0">
                <a:latin typeface="Meiryo UI" panose="020B0604030504040204" pitchFamily="50" charset="-128"/>
                <a:ea typeface="Meiryo UI" panose="020B0604030504040204" pitchFamily="50" charset="-128"/>
                <a:cs typeface="Meiryo UI" panose="020B0604030504040204" pitchFamily="50" charset="-128"/>
              </a:rPr>
              <a:t>コンビニ振込も検討</a:t>
            </a:r>
          </a:p>
        </p:txBody>
      </p:sp>
      <p:sp>
        <p:nvSpPr>
          <p:cNvPr id="16" name="AutoShape 15"/>
          <p:cNvSpPr>
            <a:spLocks noChangeArrowheads="1"/>
          </p:cNvSpPr>
          <p:nvPr/>
        </p:nvSpPr>
        <p:spPr bwMode="auto">
          <a:xfrm>
            <a:off x="196015" y="152069"/>
            <a:ext cx="9720000" cy="421975"/>
          </a:xfrm>
          <a:prstGeom prst="roundRect">
            <a:avLst>
              <a:gd name="adj" fmla="val 21125"/>
            </a:avLst>
          </a:prstGeom>
          <a:gradFill rotWithShape="1">
            <a:gsLst>
              <a:gs pos="0">
                <a:srgbClr val="FF9933"/>
              </a:gs>
              <a:gs pos="50000">
                <a:schemeClr val="bg1"/>
              </a:gs>
              <a:gs pos="100000">
                <a:srgbClr val="FF9933"/>
              </a:gs>
            </a:gsLst>
            <a:lin ang="5400000" scaled="1"/>
          </a:gradFill>
          <a:ln w="57150" cmpd="thickThin">
            <a:solidFill>
              <a:schemeClr val="tx1"/>
            </a:solidFill>
            <a:round/>
            <a:headEnd/>
            <a:tailEnd/>
          </a:ln>
          <a:effectLst/>
        </p:spPr>
        <p:txBody>
          <a:bodyPr lIns="0" tIns="39883" rIns="79760" bIns="39883" anchor="ctr"/>
          <a:lstStyle/>
          <a:p>
            <a:pPr algn="ctr" defTabSz="792551">
              <a:defRPr/>
            </a:pP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自治体ポイントの取得・プレミアム付与（イメージ）（今後開発）</a:t>
            </a:r>
          </a:p>
        </p:txBody>
      </p:sp>
      <p:sp>
        <p:nvSpPr>
          <p:cNvPr id="21" name="上矢印 20"/>
          <p:cNvSpPr/>
          <p:nvPr/>
        </p:nvSpPr>
        <p:spPr>
          <a:xfrm>
            <a:off x="4711664" y="3046817"/>
            <a:ext cx="471490" cy="1880307"/>
          </a:xfrm>
          <a:prstGeom prst="upArrow">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898557"/>
            <a:endParaRPr kumimoji="0" lang="ja-JP" altLang="en-US" sz="1769" kern="0">
              <a:solidFill>
                <a:prstClr val="white"/>
              </a:solidFill>
              <a:latin typeface="Calibri" panose="020F0502020204030204"/>
              <a:ea typeface="ＭＳ Ｐゴシック" panose="020B0600070205080204" pitchFamily="50" charset="-128"/>
            </a:endParaRPr>
          </a:p>
        </p:txBody>
      </p:sp>
      <p:graphicFrame>
        <p:nvGraphicFramePr>
          <p:cNvPr id="24" name="表 23"/>
          <p:cNvGraphicFramePr>
            <a:graphicFrameLocks noGrp="1"/>
          </p:cNvGraphicFramePr>
          <p:nvPr>
            <p:extLst/>
          </p:nvPr>
        </p:nvGraphicFramePr>
        <p:xfrm>
          <a:off x="1492113" y="1425002"/>
          <a:ext cx="6836242" cy="1612364"/>
        </p:xfrm>
        <a:graphic>
          <a:graphicData uri="http://schemas.openxmlformats.org/drawingml/2006/table">
            <a:tbl>
              <a:tblPr firstRow="1" bandRow="1"/>
              <a:tblGrid>
                <a:gridCol w="1332563"/>
                <a:gridCol w="1626776"/>
                <a:gridCol w="1212682"/>
                <a:gridCol w="1477445"/>
                <a:gridCol w="1186776"/>
              </a:tblGrid>
              <a:tr h="519116">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マイキー</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ID</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89856" marR="89856" marT="44928" marB="44928" anchor="ctr">
                    <a:lnL w="12700" cap="flat" cmpd="sng" algn="ctr">
                      <a:solidFill>
                        <a:sysClr val="windowText" lastClr="000000"/>
                      </a:solid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自治体ポイント</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89856" marR="89856" marT="44928" marB="44928" anchor="ct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前払分</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89856" marR="89856" marT="44928" marB="44928" anchor="ct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プレミアム分</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zh-TW" altLang="en-US" sz="1400" dirty="0" smtClean="0">
                          <a:latin typeface="Meiryo UI" panose="020B0604030504040204" pitchFamily="50" charset="-128"/>
                          <a:ea typeface="Meiryo UI" panose="020B0604030504040204" pitchFamily="50" charset="-128"/>
                          <a:cs typeface="Meiryo UI" panose="020B0604030504040204" pitchFamily="50" charset="-128"/>
                        </a:rPr>
                        <a:t>（自動付与）</a:t>
                      </a:r>
                    </a:p>
                  </a:txBody>
                  <a:tcPr marL="89856" marR="89856" marT="44928" marB="44928" anchor="ct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合計</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marL="89856" marR="89856" marT="44928" marB="44928" anchor="ctr">
                    <a:lnL w="12700" cmpd="sng">
                      <a:solidFill>
                        <a:sysClr val="window" lastClr="FFFFFF"/>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A5A5A5"/>
                    </a:solidFill>
                  </a:tcPr>
                </a:tc>
              </a:tr>
              <a:tr h="364416">
                <a:tc rowSpan="3">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A0123456</a:t>
                      </a:r>
                    </a:p>
                  </a:txBody>
                  <a:tcPr marL="89856" marR="89856" marT="44928" marB="44928" anchor="ctr">
                    <a:lnL w="12700" cap="flat" cmpd="sng" algn="ctr">
                      <a:solidFill>
                        <a:sysClr val="windowText" lastClr="000000"/>
                      </a:solidFill>
                      <a:prstDash val="solid"/>
                      <a:round/>
                      <a:headEnd type="none" w="med" len="med"/>
                      <a:tailEnd type="none" w="med" len="med"/>
                    </a:lnL>
                    <a:lnR w="12700" cmpd="sng">
                      <a:solidFill>
                        <a:sysClr val="window" lastClr="FFFFFF"/>
                      </a:solidFill>
                    </a:lnR>
                    <a:lnT w="381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5A5A5">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市ポイント</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89856" marR="89856" marT="44928" marB="44928"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1,000</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89856" marR="89856" marT="44928" marB="44928">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100</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89856" marR="89856" marT="44928" marB="44928">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1,100</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89856" marR="89856" marT="44928" marB="44928">
                    <a:lnL w="12700" cmpd="sng">
                      <a:solidFill>
                        <a:sysClr val="window" lastClr="FFFFFF"/>
                      </a:solidFill>
                    </a:lnL>
                    <a:lnR w="12700" cap="flat" cmpd="sng" algn="ctr">
                      <a:solidFill>
                        <a:sysClr val="windowText" lastClr="000000"/>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r>
              <a:tr h="364416">
                <a:tc vMerge="1">
                  <a:txBody>
                    <a:bodyPr/>
                    <a:lstStyle/>
                    <a:p>
                      <a:endParaRPr kumimoji="1" lang="ja-JP" altLang="en-US" dirty="0"/>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町ポイント</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89856" marR="89856" marT="44928" marB="44928"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2,000</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89856" marR="89856" marT="44928" marB="4492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200</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89856" marR="89856" marT="44928" marB="4492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2,200</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89856" marR="89856" marT="44928" marB="44928">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r>
              <a:tr h="364416">
                <a:tc vMerge="1">
                  <a:txBody>
                    <a:bodyPr/>
                    <a:lstStyle/>
                    <a:p>
                      <a:endParaRPr kumimoji="1" lang="ja-JP" altLang="en-US" dirty="0"/>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村ポイント</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89856" marR="89856" marT="44928" marB="44928"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5A5A5">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10,000</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89856" marR="89856" marT="44928" marB="44928">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5A5A5">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1,000</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89856" marR="89856" marT="44928" marB="44928">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5A5A5">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11,000</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89856" marR="89856" marT="44928" marB="44928">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5A5A5">
                        <a:tint val="40000"/>
                      </a:srgbClr>
                    </a:solidFill>
                  </a:tcPr>
                </a:tc>
              </a:tr>
            </a:tbl>
          </a:graphicData>
        </a:graphic>
      </p:graphicFrame>
      <p:sp>
        <p:nvSpPr>
          <p:cNvPr id="26" name="角丸四角形 25"/>
          <p:cNvSpPr/>
          <p:nvPr/>
        </p:nvSpPr>
        <p:spPr>
          <a:xfrm>
            <a:off x="3836995" y="1056634"/>
            <a:ext cx="2441464" cy="328753"/>
          </a:xfrm>
          <a:prstGeom prst="roundRect">
            <a:avLst/>
          </a:prstGeom>
          <a:solidFill>
            <a:schemeClr val="accent6">
              <a:lumMod val="20000"/>
              <a:lumOff val="80000"/>
            </a:schemeClr>
          </a:solidFill>
          <a:ln w="9525" cap="flat" cmpd="sng" algn="ctr">
            <a:solidFill>
              <a:sysClr val="windowText" lastClr="000000"/>
            </a:solidFill>
            <a:prstDash val="solid"/>
            <a:miter lim="800000"/>
          </a:ln>
          <a:effectLst/>
        </p:spPr>
        <p:txBody>
          <a:bodyPr rtlCol="0" anchor="ctr"/>
          <a:lstStyle/>
          <a:p>
            <a:pPr algn="ctr" defTabSz="898557"/>
            <a:r>
              <a:rPr kumimoji="0" lang="ja-JP" altLang="en-US" sz="157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自治体ポイント管理クラウド</a:t>
            </a:r>
          </a:p>
        </p:txBody>
      </p:sp>
      <p:sp>
        <p:nvSpPr>
          <p:cNvPr id="2" name="角丸四角形 1"/>
          <p:cNvSpPr/>
          <p:nvPr/>
        </p:nvSpPr>
        <p:spPr>
          <a:xfrm>
            <a:off x="3347865" y="3850562"/>
            <a:ext cx="3296336" cy="54116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9"/>
          </a:p>
        </p:txBody>
      </p:sp>
      <p:sp>
        <p:nvSpPr>
          <p:cNvPr id="22" name="テキスト ボックス 21"/>
          <p:cNvSpPr txBox="1"/>
          <p:nvPr/>
        </p:nvSpPr>
        <p:spPr>
          <a:xfrm>
            <a:off x="3392078" y="3858804"/>
            <a:ext cx="3331291" cy="514156"/>
          </a:xfrm>
          <a:prstGeom prst="rect">
            <a:avLst/>
          </a:prstGeom>
          <a:noFill/>
        </p:spPr>
        <p:txBody>
          <a:bodyPr wrap="square" rtlCol="0">
            <a:spAutoFit/>
          </a:bodyPr>
          <a:lstStyle/>
          <a:p>
            <a:pPr algn="ctr"/>
            <a:r>
              <a:rPr lang="ja-JP" altLang="en-US" sz="1376" dirty="0">
                <a:latin typeface="Meiryo UI" panose="020B0604030504040204" pitchFamily="50" charset="-128"/>
                <a:ea typeface="Meiryo UI" panose="020B0604030504040204" pitchFamily="50" charset="-128"/>
                <a:cs typeface="Meiryo UI" panose="020B0604030504040204" pitchFamily="50" charset="-128"/>
              </a:rPr>
              <a:t>自治体ポイントの取得（オンラインの場合）</a:t>
            </a:r>
            <a:endParaRPr lang="en-US" altLang="ja-JP" sz="1376"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76" dirty="0">
                <a:latin typeface="Meiryo UI" panose="020B0604030504040204" pitchFamily="50" charset="-128"/>
                <a:ea typeface="Meiryo UI" panose="020B0604030504040204" pitchFamily="50" charset="-128"/>
                <a:cs typeface="Meiryo UI" panose="020B0604030504040204" pitchFamily="50" charset="-128"/>
              </a:rPr>
              <a:t>（クレジットカードチャージ）</a:t>
            </a:r>
          </a:p>
        </p:txBody>
      </p:sp>
      <p:sp>
        <p:nvSpPr>
          <p:cNvPr id="28" name="角丸四角形 27"/>
          <p:cNvSpPr/>
          <p:nvPr/>
        </p:nvSpPr>
        <p:spPr>
          <a:xfrm>
            <a:off x="4527797" y="1505841"/>
            <a:ext cx="1087920" cy="149314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9"/>
          </a:p>
        </p:txBody>
      </p:sp>
      <p:sp>
        <p:nvSpPr>
          <p:cNvPr id="19" name="スライド番号プレースホルダー 1"/>
          <p:cNvSpPr txBox="1">
            <a:spLocks/>
          </p:cNvSpPr>
          <p:nvPr/>
        </p:nvSpPr>
        <p:spPr>
          <a:xfrm>
            <a:off x="7670273" y="6483723"/>
            <a:ext cx="23114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2000" dirty="0" smtClean="0">
                <a:latin typeface="ＭＳ ゴシック" panose="020B0609070205080204" pitchFamily="49" charset="-128"/>
                <a:ea typeface="ＭＳ ゴシック" panose="020B0609070205080204" pitchFamily="49" charset="-128"/>
              </a:rPr>
              <a:t>6</a:t>
            </a:r>
            <a:endParaRPr lang="ja-JP" altLang="en-US" sz="2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868999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p:cNvSpPr/>
          <p:nvPr/>
        </p:nvSpPr>
        <p:spPr>
          <a:xfrm>
            <a:off x="745204" y="4922213"/>
            <a:ext cx="8665774" cy="1842479"/>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9"/>
          </a:p>
        </p:txBody>
      </p:sp>
      <p:sp>
        <p:nvSpPr>
          <p:cNvPr id="38" name="正方形/長方形 37"/>
          <p:cNvSpPr/>
          <p:nvPr/>
        </p:nvSpPr>
        <p:spPr>
          <a:xfrm>
            <a:off x="745204" y="764931"/>
            <a:ext cx="8665774" cy="3880519"/>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9"/>
          </a:p>
        </p:txBody>
      </p:sp>
      <p:sp>
        <p:nvSpPr>
          <p:cNvPr id="5" name="角丸四角形 4"/>
          <p:cNvSpPr/>
          <p:nvPr/>
        </p:nvSpPr>
        <p:spPr>
          <a:xfrm>
            <a:off x="741967" y="4763564"/>
            <a:ext cx="2704673" cy="328753"/>
          </a:xfrm>
          <a:prstGeom prst="round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72"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２．インターネットでの購入等</a:t>
            </a:r>
          </a:p>
        </p:txBody>
      </p:sp>
      <p:sp>
        <p:nvSpPr>
          <p:cNvPr id="6" name="角丸四角形 5"/>
          <p:cNvSpPr/>
          <p:nvPr/>
        </p:nvSpPr>
        <p:spPr>
          <a:xfrm>
            <a:off x="530563" y="1054097"/>
            <a:ext cx="5026562" cy="32875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72"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 店舗のインターネット端末の利用（カードリーダー）</a:t>
            </a:r>
          </a:p>
        </p:txBody>
      </p:sp>
      <p:pic>
        <p:nvPicPr>
          <p:cNvPr id="14" name="図 13"/>
          <p:cNvPicPr>
            <a:picLocks noChangeAspect="1"/>
          </p:cNvPicPr>
          <p:nvPr/>
        </p:nvPicPr>
        <p:blipFill>
          <a:blip r:embed="rId3"/>
          <a:stretch>
            <a:fillRect/>
          </a:stretch>
        </p:blipFill>
        <p:spPr>
          <a:xfrm>
            <a:off x="833248" y="1394186"/>
            <a:ext cx="1979309" cy="1485808"/>
          </a:xfrm>
          <a:prstGeom prst="rect">
            <a:avLst/>
          </a:prstGeom>
        </p:spPr>
      </p:pic>
      <p:pic>
        <p:nvPicPr>
          <p:cNvPr id="15" name="図 14"/>
          <p:cNvPicPr>
            <a:picLocks noChangeAspect="1"/>
          </p:cNvPicPr>
          <p:nvPr/>
        </p:nvPicPr>
        <p:blipFill>
          <a:blip r:embed="rId4"/>
          <a:stretch>
            <a:fillRect/>
          </a:stretch>
        </p:blipFill>
        <p:spPr>
          <a:xfrm>
            <a:off x="3299882" y="1394185"/>
            <a:ext cx="2012357" cy="1485808"/>
          </a:xfrm>
          <a:prstGeom prst="rect">
            <a:avLst/>
          </a:prstGeom>
        </p:spPr>
      </p:pic>
      <p:pic>
        <p:nvPicPr>
          <p:cNvPr id="16" name="図 15"/>
          <p:cNvPicPr>
            <a:picLocks noChangeAspect="1"/>
          </p:cNvPicPr>
          <p:nvPr/>
        </p:nvPicPr>
        <p:blipFill>
          <a:blip r:embed="rId5"/>
          <a:stretch>
            <a:fillRect/>
          </a:stretch>
        </p:blipFill>
        <p:spPr>
          <a:xfrm>
            <a:off x="5656998" y="1395431"/>
            <a:ext cx="2359813" cy="1485808"/>
          </a:xfrm>
          <a:prstGeom prst="rect">
            <a:avLst/>
          </a:prstGeom>
        </p:spPr>
      </p:pic>
      <p:sp>
        <p:nvSpPr>
          <p:cNvPr id="17" name="テキスト ボックス 16"/>
          <p:cNvSpPr txBox="1"/>
          <p:nvPr/>
        </p:nvSpPr>
        <p:spPr>
          <a:xfrm>
            <a:off x="8506573" y="1483540"/>
            <a:ext cx="505528" cy="3035964"/>
          </a:xfrm>
          <a:prstGeom prst="roundRect">
            <a:avLst/>
          </a:prstGeom>
          <a:ln/>
        </p:spPr>
        <p:style>
          <a:lnRef idx="2">
            <a:schemeClr val="dk1"/>
          </a:lnRef>
          <a:fillRef idx="1">
            <a:schemeClr val="lt1"/>
          </a:fillRef>
          <a:effectRef idx="0">
            <a:schemeClr val="dk1"/>
          </a:effectRef>
          <a:fontRef idx="minor">
            <a:schemeClr val="dk1"/>
          </a:fontRef>
        </p:style>
        <p:txBody>
          <a:bodyPr vert="eaVert" wrap="square" rtlCol="0" anchor="ctr">
            <a:spAutoFit/>
          </a:bodyPr>
          <a:lstStyle/>
          <a:p>
            <a:pPr algn="ctr"/>
            <a:r>
              <a:rPr lang="ja-JP" altLang="en-US" sz="1769" b="1" dirty="0">
                <a:latin typeface="Meiryo UI" panose="020B0604030504040204" pitchFamily="50" charset="-128"/>
                <a:ea typeface="Meiryo UI" panose="020B0604030504040204" pitchFamily="50" charset="-128"/>
                <a:cs typeface="Meiryo UI" panose="020B0604030504040204" pitchFamily="50" charset="-128"/>
              </a:rPr>
              <a:t>ポイント利用</a:t>
            </a:r>
          </a:p>
        </p:txBody>
      </p:sp>
      <p:sp>
        <p:nvSpPr>
          <p:cNvPr id="18" name="右矢印 17"/>
          <p:cNvSpPr/>
          <p:nvPr/>
        </p:nvSpPr>
        <p:spPr>
          <a:xfrm>
            <a:off x="5243498" y="1933088"/>
            <a:ext cx="459894" cy="459894"/>
          </a:xfrm>
          <a:prstGeom prst="rightArrow">
            <a:avLst/>
          </a:prstGeom>
          <a:solidFill>
            <a:srgbClr val="477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9">
              <a:solidFill>
                <a:prstClr val="white"/>
              </a:solidFill>
            </a:endParaRPr>
          </a:p>
        </p:txBody>
      </p:sp>
      <p:sp>
        <p:nvSpPr>
          <p:cNvPr id="19" name="右矢印 18"/>
          <p:cNvSpPr/>
          <p:nvPr/>
        </p:nvSpPr>
        <p:spPr>
          <a:xfrm>
            <a:off x="2837904" y="1933353"/>
            <a:ext cx="459894" cy="459894"/>
          </a:xfrm>
          <a:prstGeom prst="rightArrow">
            <a:avLst/>
          </a:prstGeom>
          <a:solidFill>
            <a:srgbClr val="477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9">
              <a:solidFill>
                <a:prstClr val="white"/>
              </a:solidFill>
            </a:endParaRPr>
          </a:p>
        </p:txBody>
      </p:sp>
      <p:sp>
        <p:nvSpPr>
          <p:cNvPr id="20" name="右矢印 19"/>
          <p:cNvSpPr/>
          <p:nvPr/>
        </p:nvSpPr>
        <p:spPr>
          <a:xfrm>
            <a:off x="7969542" y="1933088"/>
            <a:ext cx="459894" cy="459894"/>
          </a:xfrm>
          <a:prstGeom prst="rightArrow">
            <a:avLst/>
          </a:prstGeom>
          <a:solidFill>
            <a:srgbClr val="477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9">
              <a:solidFill>
                <a:prstClr val="white"/>
              </a:solidFill>
            </a:endParaRPr>
          </a:p>
        </p:txBody>
      </p:sp>
      <p:sp>
        <p:nvSpPr>
          <p:cNvPr id="21" name="角丸四角形 20"/>
          <p:cNvSpPr/>
          <p:nvPr/>
        </p:nvSpPr>
        <p:spPr>
          <a:xfrm>
            <a:off x="666197" y="2899332"/>
            <a:ext cx="4890931" cy="32875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72"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 利用者のスマホの利用（ＱＲコード）</a:t>
            </a:r>
            <a:r>
              <a:rPr lang="ja-JP" altLang="en-US" sz="1572"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（今後開発）</a:t>
            </a:r>
          </a:p>
        </p:txBody>
      </p:sp>
      <p:pic>
        <p:nvPicPr>
          <p:cNvPr id="22" name="図 21"/>
          <p:cNvPicPr>
            <a:picLocks noChangeAspect="1"/>
          </p:cNvPicPr>
          <p:nvPr/>
        </p:nvPicPr>
        <p:blipFill>
          <a:blip r:embed="rId6"/>
          <a:stretch>
            <a:fillRect/>
          </a:stretch>
        </p:blipFill>
        <p:spPr>
          <a:xfrm>
            <a:off x="2303475" y="3287731"/>
            <a:ext cx="1364606" cy="1238173"/>
          </a:xfrm>
          <a:prstGeom prst="rect">
            <a:avLst/>
          </a:prstGeom>
        </p:spPr>
      </p:pic>
      <p:pic>
        <p:nvPicPr>
          <p:cNvPr id="23" name="図 22"/>
          <p:cNvPicPr>
            <a:picLocks noChangeAspect="1"/>
          </p:cNvPicPr>
          <p:nvPr/>
        </p:nvPicPr>
        <p:blipFill>
          <a:blip r:embed="rId7"/>
          <a:stretch>
            <a:fillRect/>
          </a:stretch>
        </p:blipFill>
        <p:spPr>
          <a:xfrm>
            <a:off x="3933191" y="3287731"/>
            <a:ext cx="1351927" cy="1238173"/>
          </a:xfrm>
          <a:prstGeom prst="rect">
            <a:avLst/>
          </a:prstGeom>
        </p:spPr>
      </p:pic>
      <p:sp>
        <p:nvSpPr>
          <p:cNvPr id="24" name="右矢印 23"/>
          <p:cNvSpPr/>
          <p:nvPr/>
        </p:nvSpPr>
        <p:spPr>
          <a:xfrm>
            <a:off x="2014380" y="3769897"/>
            <a:ext cx="283011" cy="283011"/>
          </a:xfrm>
          <a:prstGeom prst="rightArrow">
            <a:avLst/>
          </a:prstGeom>
          <a:solidFill>
            <a:srgbClr val="477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9">
              <a:solidFill>
                <a:prstClr val="white"/>
              </a:solidFill>
            </a:endParaRPr>
          </a:p>
        </p:txBody>
      </p:sp>
      <p:sp>
        <p:nvSpPr>
          <p:cNvPr id="25" name="右矢印 24"/>
          <p:cNvSpPr/>
          <p:nvPr/>
        </p:nvSpPr>
        <p:spPr>
          <a:xfrm>
            <a:off x="3634490" y="3769897"/>
            <a:ext cx="283011" cy="283011"/>
          </a:xfrm>
          <a:prstGeom prst="rightArrow">
            <a:avLst/>
          </a:prstGeom>
          <a:solidFill>
            <a:srgbClr val="477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9">
              <a:solidFill>
                <a:prstClr val="white"/>
              </a:solidFill>
            </a:endParaRPr>
          </a:p>
        </p:txBody>
      </p:sp>
      <p:sp>
        <p:nvSpPr>
          <p:cNvPr id="26" name="右矢印 25"/>
          <p:cNvSpPr/>
          <p:nvPr/>
        </p:nvSpPr>
        <p:spPr>
          <a:xfrm>
            <a:off x="5274114" y="3769897"/>
            <a:ext cx="283011" cy="283011"/>
          </a:xfrm>
          <a:prstGeom prst="rightArrow">
            <a:avLst/>
          </a:prstGeom>
          <a:solidFill>
            <a:srgbClr val="477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9">
              <a:solidFill>
                <a:prstClr val="white"/>
              </a:solidFill>
            </a:endParaRPr>
          </a:p>
        </p:txBody>
      </p:sp>
      <p:sp>
        <p:nvSpPr>
          <p:cNvPr id="27" name="右矢印 26"/>
          <p:cNvSpPr/>
          <p:nvPr/>
        </p:nvSpPr>
        <p:spPr>
          <a:xfrm>
            <a:off x="6654021" y="3765312"/>
            <a:ext cx="283011" cy="283011"/>
          </a:xfrm>
          <a:prstGeom prst="rightArrow">
            <a:avLst/>
          </a:prstGeom>
          <a:solidFill>
            <a:srgbClr val="477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9">
              <a:solidFill>
                <a:prstClr val="white"/>
              </a:solidFill>
            </a:endParaRPr>
          </a:p>
        </p:txBody>
      </p:sp>
      <p:pic>
        <p:nvPicPr>
          <p:cNvPr id="28" name="図 27"/>
          <p:cNvPicPr>
            <a:picLocks noChangeAspect="1"/>
          </p:cNvPicPr>
          <p:nvPr/>
        </p:nvPicPr>
        <p:blipFill>
          <a:blip r:embed="rId8"/>
          <a:stretch>
            <a:fillRect/>
          </a:stretch>
        </p:blipFill>
        <p:spPr>
          <a:xfrm>
            <a:off x="6934944" y="3287731"/>
            <a:ext cx="1216526" cy="1238173"/>
          </a:xfrm>
          <a:prstGeom prst="rect">
            <a:avLst/>
          </a:prstGeom>
        </p:spPr>
      </p:pic>
      <p:pic>
        <p:nvPicPr>
          <p:cNvPr id="29" name="図 28"/>
          <p:cNvPicPr>
            <a:picLocks noChangeAspect="1"/>
          </p:cNvPicPr>
          <p:nvPr/>
        </p:nvPicPr>
        <p:blipFill>
          <a:blip r:embed="rId9"/>
          <a:stretch>
            <a:fillRect/>
          </a:stretch>
        </p:blipFill>
        <p:spPr>
          <a:xfrm>
            <a:off x="873915" y="3281329"/>
            <a:ext cx="1146938" cy="1238173"/>
          </a:xfrm>
          <a:prstGeom prst="rect">
            <a:avLst/>
          </a:prstGeom>
        </p:spPr>
      </p:pic>
      <p:sp>
        <p:nvSpPr>
          <p:cNvPr id="31" name="右矢印 30"/>
          <p:cNvSpPr/>
          <p:nvPr/>
        </p:nvSpPr>
        <p:spPr>
          <a:xfrm>
            <a:off x="8162199" y="3765312"/>
            <a:ext cx="283011" cy="283011"/>
          </a:xfrm>
          <a:prstGeom prst="rightArrow">
            <a:avLst/>
          </a:prstGeom>
          <a:solidFill>
            <a:srgbClr val="477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9">
              <a:solidFill>
                <a:prstClr val="white"/>
              </a:solidFill>
            </a:endParaRPr>
          </a:p>
        </p:txBody>
      </p:sp>
      <p:pic>
        <p:nvPicPr>
          <p:cNvPr id="32" name="図 31"/>
          <p:cNvPicPr>
            <a:picLocks noChangeAspect="1"/>
          </p:cNvPicPr>
          <p:nvPr/>
        </p:nvPicPr>
        <p:blipFill>
          <a:blip r:embed="rId10"/>
          <a:stretch>
            <a:fillRect/>
          </a:stretch>
        </p:blipFill>
        <p:spPr>
          <a:xfrm>
            <a:off x="5566041" y="3272657"/>
            <a:ext cx="1085042" cy="1238173"/>
          </a:xfrm>
          <a:prstGeom prst="rect">
            <a:avLst/>
          </a:prstGeom>
        </p:spPr>
      </p:pic>
      <p:pic>
        <p:nvPicPr>
          <p:cNvPr id="33" name="図 32"/>
          <p:cNvPicPr>
            <a:picLocks noChangeAspect="1"/>
          </p:cNvPicPr>
          <p:nvPr/>
        </p:nvPicPr>
        <p:blipFill>
          <a:blip r:embed="rId11"/>
          <a:stretch>
            <a:fillRect/>
          </a:stretch>
        </p:blipFill>
        <p:spPr>
          <a:xfrm>
            <a:off x="892590" y="5095924"/>
            <a:ext cx="2022784" cy="1485808"/>
          </a:xfrm>
          <a:prstGeom prst="rect">
            <a:avLst/>
          </a:prstGeom>
        </p:spPr>
      </p:pic>
      <p:pic>
        <p:nvPicPr>
          <p:cNvPr id="34" name="図 33"/>
          <p:cNvPicPr>
            <a:picLocks noChangeAspect="1"/>
          </p:cNvPicPr>
          <p:nvPr/>
        </p:nvPicPr>
        <p:blipFill>
          <a:blip r:embed="rId12"/>
          <a:stretch>
            <a:fillRect/>
          </a:stretch>
        </p:blipFill>
        <p:spPr>
          <a:xfrm>
            <a:off x="3456314" y="5095924"/>
            <a:ext cx="2346553" cy="1485808"/>
          </a:xfrm>
          <a:prstGeom prst="rect">
            <a:avLst/>
          </a:prstGeom>
        </p:spPr>
      </p:pic>
      <p:sp>
        <p:nvSpPr>
          <p:cNvPr id="35" name="右矢印 34"/>
          <p:cNvSpPr/>
          <p:nvPr/>
        </p:nvSpPr>
        <p:spPr>
          <a:xfrm>
            <a:off x="2925047" y="5717242"/>
            <a:ext cx="459894" cy="459894"/>
          </a:xfrm>
          <a:prstGeom prst="rightArrow">
            <a:avLst/>
          </a:prstGeom>
          <a:solidFill>
            <a:srgbClr val="477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9">
              <a:solidFill>
                <a:prstClr val="white"/>
              </a:solidFill>
            </a:endParaRPr>
          </a:p>
        </p:txBody>
      </p:sp>
      <p:sp>
        <p:nvSpPr>
          <p:cNvPr id="36" name="右矢印 35"/>
          <p:cNvSpPr/>
          <p:nvPr/>
        </p:nvSpPr>
        <p:spPr>
          <a:xfrm>
            <a:off x="5874238" y="5717241"/>
            <a:ext cx="459894" cy="459894"/>
          </a:xfrm>
          <a:prstGeom prst="rightArrow">
            <a:avLst/>
          </a:prstGeom>
          <a:solidFill>
            <a:srgbClr val="477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9">
              <a:solidFill>
                <a:prstClr val="white"/>
              </a:solidFill>
            </a:endParaRPr>
          </a:p>
        </p:txBody>
      </p:sp>
      <p:sp>
        <p:nvSpPr>
          <p:cNvPr id="37" name="テキスト ボックス 36"/>
          <p:cNvSpPr txBox="1"/>
          <p:nvPr/>
        </p:nvSpPr>
        <p:spPr>
          <a:xfrm>
            <a:off x="6475439" y="5123031"/>
            <a:ext cx="505528" cy="1540991"/>
          </a:xfrm>
          <a:prstGeom prst="roundRect">
            <a:avLst/>
          </a:prstGeom>
          <a:ln/>
        </p:spPr>
        <p:style>
          <a:lnRef idx="2">
            <a:schemeClr val="dk1"/>
          </a:lnRef>
          <a:fillRef idx="1">
            <a:schemeClr val="lt1"/>
          </a:fillRef>
          <a:effectRef idx="0">
            <a:schemeClr val="dk1"/>
          </a:effectRef>
          <a:fontRef idx="minor">
            <a:schemeClr val="dk1"/>
          </a:fontRef>
        </p:style>
        <p:txBody>
          <a:bodyPr vert="eaVert" wrap="square" rtlCol="0" anchor="ctr">
            <a:spAutoFit/>
          </a:bodyPr>
          <a:lstStyle/>
          <a:p>
            <a:pPr algn="ctr"/>
            <a:r>
              <a:rPr lang="ja-JP" altLang="en-US" sz="1769" b="1" dirty="0">
                <a:latin typeface="Meiryo UI" panose="020B0604030504040204" pitchFamily="50" charset="-128"/>
                <a:ea typeface="Meiryo UI" panose="020B0604030504040204" pitchFamily="50" charset="-128"/>
                <a:cs typeface="Meiryo UI" panose="020B0604030504040204" pitchFamily="50" charset="-128"/>
              </a:rPr>
              <a:t>ポイント利用</a:t>
            </a:r>
          </a:p>
        </p:txBody>
      </p:sp>
      <p:sp>
        <p:nvSpPr>
          <p:cNvPr id="4" name="角丸四角形 3"/>
          <p:cNvSpPr/>
          <p:nvPr/>
        </p:nvSpPr>
        <p:spPr>
          <a:xfrm>
            <a:off x="736732" y="622088"/>
            <a:ext cx="2178642" cy="328753"/>
          </a:xfrm>
          <a:prstGeom prst="round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72"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１．商店での購入等</a:t>
            </a:r>
          </a:p>
        </p:txBody>
      </p:sp>
      <p:sp>
        <p:nvSpPr>
          <p:cNvPr id="40" name="AutoShape 15"/>
          <p:cNvSpPr>
            <a:spLocks noChangeArrowheads="1"/>
          </p:cNvSpPr>
          <p:nvPr/>
        </p:nvSpPr>
        <p:spPr bwMode="auto">
          <a:xfrm>
            <a:off x="175695" y="111429"/>
            <a:ext cx="9720000" cy="421975"/>
          </a:xfrm>
          <a:prstGeom prst="roundRect">
            <a:avLst>
              <a:gd name="adj" fmla="val 21125"/>
            </a:avLst>
          </a:prstGeom>
          <a:gradFill rotWithShape="1">
            <a:gsLst>
              <a:gs pos="0">
                <a:srgbClr val="FF9933"/>
              </a:gs>
              <a:gs pos="50000">
                <a:schemeClr val="bg1"/>
              </a:gs>
              <a:gs pos="100000">
                <a:srgbClr val="FF9933"/>
              </a:gs>
            </a:gsLst>
            <a:lin ang="5400000" scaled="1"/>
          </a:gradFill>
          <a:ln w="57150" cmpd="thickThin">
            <a:solidFill>
              <a:schemeClr val="tx1"/>
            </a:solidFill>
            <a:round/>
            <a:headEnd/>
            <a:tailEnd/>
          </a:ln>
          <a:effectLst/>
        </p:spPr>
        <p:txBody>
          <a:bodyPr lIns="0" tIns="39883" rIns="79760" bIns="39883" anchor="ctr"/>
          <a:lstStyle/>
          <a:p>
            <a:pPr algn="ctr" defTabSz="792551">
              <a:defRPr/>
            </a:pPr>
            <a:r>
              <a:rPr lang="ja-JP" altLang="en-US" sz="193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自治体ポイントの利用シーン（イメージ）</a:t>
            </a:r>
          </a:p>
        </p:txBody>
      </p:sp>
      <p:sp>
        <p:nvSpPr>
          <p:cNvPr id="7" name="テキスト ボックス 6"/>
          <p:cNvSpPr txBox="1"/>
          <p:nvPr/>
        </p:nvSpPr>
        <p:spPr>
          <a:xfrm>
            <a:off x="856645" y="6519410"/>
            <a:ext cx="5545108" cy="273793"/>
          </a:xfrm>
          <a:prstGeom prst="rect">
            <a:avLst/>
          </a:prstGeom>
          <a:noFill/>
        </p:spPr>
        <p:txBody>
          <a:bodyPr wrap="none" rtlCol="0">
            <a:spAutoFit/>
          </a:bodyPr>
          <a:lstStyle/>
          <a:p>
            <a:r>
              <a:rPr lang="en-US" altLang="ja-JP" sz="1179" dirty="0">
                <a:latin typeface="Meiryo UI" panose="020B0604030504040204" pitchFamily="50" charset="-128"/>
                <a:ea typeface="Meiryo UI" panose="020B0604030504040204" pitchFamily="50" charset="-128"/>
                <a:cs typeface="Meiryo UI" panose="020B0604030504040204" pitchFamily="50" charset="-128"/>
              </a:rPr>
              <a:t>※</a:t>
            </a:r>
            <a:r>
              <a:rPr lang="ja-JP" altLang="en-US" sz="1179" dirty="0">
                <a:latin typeface="Meiryo UI" panose="020B0604030504040204" pitchFamily="50" charset="-128"/>
                <a:ea typeface="Meiryo UI" panose="020B0604030504040204" pitchFamily="50" charset="-128"/>
                <a:cs typeface="Meiryo UI" panose="020B0604030504040204" pitchFamily="50" charset="-128"/>
              </a:rPr>
              <a:t>初回利用時のみ、マイキー</a:t>
            </a:r>
            <a:r>
              <a:rPr lang="en-US" altLang="ja-JP" sz="1179" dirty="0">
                <a:latin typeface="Meiryo UI" panose="020B0604030504040204" pitchFamily="50" charset="-128"/>
                <a:ea typeface="Meiryo UI" panose="020B0604030504040204" pitchFamily="50" charset="-128"/>
                <a:cs typeface="Meiryo UI" panose="020B0604030504040204" pitchFamily="50" charset="-128"/>
              </a:rPr>
              <a:t>ID</a:t>
            </a:r>
            <a:r>
              <a:rPr lang="ja-JP" altLang="en-US" sz="1179" dirty="0">
                <a:latin typeface="Meiryo UI" panose="020B0604030504040204" pitchFamily="50" charset="-128"/>
                <a:ea typeface="Meiryo UI" panose="020B0604030504040204" pitchFamily="50" charset="-128"/>
                <a:cs typeface="Meiryo UI" panose="020B0604030504040204" pitchFamily="50" charset="-128"/>
              </a:rPr>
              <a:t>とオンライン販売サイトのログイン</a:t>
            </a:r>
            <a:r>
              <a:rPr lang="en-US" altLang="ja-JP" sz="1179" dirty="0">
                <a:latin typeface="Meiryo UI" panose="020B0604030504040204" pitchFamily="50" charset="-128"/>
                <a:ea typeface="Meiryo UI" panose="020B0604030504040204" pitchFamily="50" charset="-128"/>
                <a:cs typeface="Meiryo UI" panose="020B0604030504040204" pitchFamily="50" charset="-128"/>
              </a:rPr>
              <a:t>ID</a:t>
            </a:r>
            <a:r>
              <a:rPr lang="ja-JP" altLang="en-US" sz="1179" dirty="0">
                <a:latin typeface="Meiryo UI" panose="020B0604030504040204" pitchFamily="50" charset="-128"/>
                <a:ea typeface="Meiryo UI" panose="020B0604030504040204" pitchFamily="50" charset="-128"/>
                <a:cs typeface="Meiryo UI" panose="020B0604030504040204" pitchFamily="50" charset="-128"/>
              </a:rPr>
              <a:t>を紐付ける必要がある。</a:t>
            </a:r>
          </a:p>
        </p:txBody>
      </p:sp>
      <p:sp>
        <p:nvSpPr>
          <p:cNvPr id="42" name="スライド番号プレースホルダー 1"/>
          <p:cNvSpPr txBox="1">
            <a:spLocks/>
          </p:cNvSpPr>
          <p:nvPr/>
        </p:nvSpPr>
        <p:spPr>
          <a:xfrm>
            <a:off x="7670273" y="6483723"/>
            <a:ext cx="23114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2000" dirty="0">
                <a:latin typeface="ＭＳ ゴシック" panose="020B0609070205080204" pitchFamily="49" charset="-128"/>
                <a:ea typeface="ＭＳ ゴシック" panose="020B0609070205080204" pitchFamily="49" charset="-128"/>
              </a:rPr>
              <a:t>7</a:t>
            </a:r>
            <a:endParaRPr lang="ja-JP" altLang="en-US" sz="2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4269221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7076" y="613922"/>
            <a:ext cx="5400000" cy="3375118"/>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7076" y="3996838"/>
            <a:ext cx="5400000" cy="2833875"/>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5"/>
          <p:cNvSpPr>
            <a:spLocks noChangeArrowheads="1"/>
          </p:cNvSpPr>
          <p:nvPr/>
        </p:nvSpPr>
        <p:spPr bwMode="auto">
          <a:xfrm>
            <a:off x="173714" y="85665"/>
            <a:ext cx="9720000" cy="428400"/>
          </a:xfrm>
          <a:prstGeom prst="roundRect">
            <a:avLst>
              <a:gd name="adj" fmla="val 21125"/>
            </a:avLst>
          </a:prstGeom>
          <a:gradFill rotWithShape="1">
            <a:gsLst>
              <a:gs pos="0">
                <a:srgbClr val="FF9933"/>
              </a:gs>
              <a:gs pos="50000">
                <a:schemeClr val="bg1"/>
              </a:gs>
              <a:gs pos="100000">
                <a:srgbClr val="FF9933"/>
              </a:gs>
            </a:gsLst>
            <a:lin ang="5400000" scaled="1"/>
          </a:gradFill>
          <a:ln w="57150" cmpd="thickThin">
            <a:solidFill>
              <a:schemeClr val="tx1"/>
            </a:solidFill>
            <a:round/>
            <a:headEnd/>
            <a:tailEnd/>
          </a:ln>
          <a:effectLst/>
        </p:spPr>
        <p:txBody>
          <a:bodyPr lIns="0" tIns="39192" rIns="78378" bIns="39192" anchor="ctr"/>
          <a:lstStyle/>
          <a:p>
            <a:pPr algn="ctr" defTabSz="778840">
              <a:defRPr/>
            </a:pPr>
            <a:r>
              <a:rPr lang="ja-JP" altLang="en-US" sz="1965"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965" b="1"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めい</a:t>
            </a:r>
            <a:r>
              <a:rPr lang="ja-JP" altLang="en-US" sz="196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ぶつ</a:t>
            </a:r>
            <a:r>
              <a:rPr lang="ja-JP" altLang="en-US" sz="1965"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チョイス」画面例</a:t>
            </a:r>
            <a:endParaRPr lang="ja-JP" altLang="en-US" sz="1965"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p:cNvSpPr txBox="1">
            <a:spLocks/>
          </p:cNvSpPr>
          <p:nvPr/>
        </p:nvSpPr>
        <p:spPr>
          <a:xfrm>
            <a:off x="7670273" y="6483723"/>
            <a:ext cx="23114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2000" dirty="0">
                <a:latin typeface="ＭＳ ゴシック" panose="020B0609070205080204" pitchFamily="49" charset="-128"/>
                <a:ea typeface="ＭＳ ゴシック" panose="020B0609070205080204" pitchFamily="49" charset="-128"/>
              </a:rPr>
              <a:t>8</a:t>
            </a:r>
            <a:endParaRPr lang="ja-JP" altLang="en-US" sz="2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57208466"/>
      </p:ext>
    </p:extLst>
  </p:cSld>
  <p:clrMapOvr>
    <a:masterClrMapping/>
  </p:clrMapOvr>
  <p:timing>
    <p:tnLst>
      <p:par>
        <p:cTn id="1" dur="indefinite" restart="never" nodeType="tmRoot"/>
      </p:par>
    </p:tnLst>
  </p:timing>
</p:sld>
</file>

<file path=ppt/theme/theme1.xml><?xml version="1.0" encoding="utf-8"?>
<a:theme xmlns:a="http://schemas.openxmlformats.org/drawingml/2006/main" name="4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fontAlgn="auto">
          <a:spcBef>
            <a:spcPts val="0"/>
          </a:spcBef>
          <a:spcAft>
            <a:spcPts val="0"/>
          </a:spcAft>
          <a:defRPr b="1" u="sng" dirty="0">
            <a:solidFill>
              <a:prstClr val="black"/>
            </a:solidFill>
            <a:latin typeface="+mn-ea"/>
          </a:defRPr>
        </a:defPPr>
      </a:lst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42139</TotalTime>
  <Words>3398</Words>
  <Application>Microsoft Office PowerPoint</Application>
  <PresentationFormat>ユーザー設定</PresentationFormat>
  <Paragraphs>1126</Paragraphs>
  <Slides>21</Slides>
  <Notes>13</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21</vt:i4>
      </vt:variant>
    </vt:vector>
  </HeadingPairs>
  <TitlesOfParts>
    <vt:vector size="32" baseType="lpstr">
      <vt:lpstr>ＤＦ特太ゴシック体</vt:lpstr>
      <vt:lpstr>ＤＨＰ特太ゴシック体</vt:lpstr>
      <vt:lpstr>HGP創英角ｺﾞｼｯｸUB</vt:lpstr>
      <vt:lpstr>Meiryo UI</vt:lpstr>
      <vt:lpstr>ＭＳ Ｐゴシック</vt:lpstr>
      <vt:lpstr>ＭＳ ゴシック</vt:lpstr>
      <vt:lpstr>メイリオ</vt:lpstr>
      <vt:lpstr>Arial</vt:lpstr>
      <vt:lpstr>Calibri</vt:lpstr>
      <vt:lpstr>Times New Roman</vt:lpstr>
      <vt:lpstr>4_デザインの設定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参　考</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総務省</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総務省</dc:creator>
  <cp:lastModifiedBy>Administrator</cp:lastModifiedBy>
  <cp:revision>3200</cp:revision>
  <cp:lastPrinted>2019-05-16T02:21:55Z</cp:lastPrinted>
  <dcterms:created xsi:type="dcterms:W3CDTF">2013-02-27T01:51:24Z</dcterms:created>
  <dcterms:modified xsi:type="dcterms:W3CDTF">2019-06-28T02:12:25Z</dcterms:modified>
</cp:coreProperties>
</file>